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Proxima Nova"/>
      <p:regular r:id="rId21"/>
      <p:bold r:id="rId22"/>
      <p:italic r:id="rId23"/>
      <p:boldItalic r:id="rId24"/>
    </p:embeddedFont>
    <p:embeddedFont>
      <p:font typeface="Roboto"/>
      <p:regular r:id="rId25"/>
      <p:bold r:id="rId26"/>
      <p:italic r:id="rId27"/>
      <p:boldItalic r:id="rId28"/>
    </p:embeddedFont>
    <p:embeddedFont>
      <p:font typeface="Proxima Nova Semibold"/>
      <p:regular r:id="rId29"/>
      <p:bold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CAE0227-F1A0-4E4C-9E32-242BE3D83DC3}">
  <a:tblStyle styleId="{5CAE0227-F1A0-4E4C-9E32-242BE3D83DC3}"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ProximaNova-bold.fntdata"/><Relationship Id="rId21" Type="http://schemas.openxmlformats.org/officeDocument/2006/relationships/font" Target="fonts/ProximaNova-regular.fntdata"/><Relationship Id="rId24" Type="http://schemas.openxmlformats.org/officeDocument/2006/relationships/font" Target="fonts/ProximaNova-boldItalic.fntdata"/><Relationship Id="rId23" Type="http://schemas.openxmlformats.org/officeDocument/2006/relationships/font" Target="fonts/ProximaNova-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ProximaNovaSemibold-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roximaNovaSemibold-boldItalic.fntdata"/><Relationship Id="rId30" Type="http://schemas.openxmlformats.org/officeDocument/2006/relationships/font" Target="fonts/ProximaNovaSemibold-bold.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t.undp.org/content/ethiopia/en/home/blog/2020/covid-19--tackling-the-challenge-with-local-solutions.html"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 name="Google Shape;5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200"/>
              </a:spcBef>
              <a:spcAft>
                <a:spcPts val="0"/>
              </a:spcAft>
              <a:buSzPts val="1100"/>
              <a:buNone/>
            </a:pPr>
            <a:r>
              <a:rPr lang="en-US" sz="1300">
                <a:solidFill>
                  <a:srgbClr val="434343"/>
                </a:solidFill>
                <a:highlight>
                  <a:srgbClr val="FFFFFF"/>
                </a:highlight>
                <a:latin typeface="Georgia"/>
                <a:ea typeface="Georgia"/>
                <a:cs typeface="Georgia"/>
                <a:sym typeface="Georgia"/>
              </a:rPr>
              <a:t>When COVID-19 started to spread everywhere,a group of volunteers from around the world got together. </a:t>
            </a:r>
            <a:br>
              <a:rPr lang="en-US" sz="1300">
                <a:solidFill>
                  <a:srgbClr val="434343"/>
                </a:solidFill>
                <a:highlight>
                  <a:srgbClr val="FFFFFF"/>
                </a:highlight>
                <a:latin typeface="Georgia"/>
                <a:ea typeface="Georgia"/>
                <a:cs typeface="Georgia"/>
                <a:sym typeface="Georgia"/>
              </a:rPr>
            </a:br>
            <a:r>
              <a:rPr lang="en-US" sz="1300">
                <a:solidFill>
                  <a:srgbClr val="434343"/>
                </a:solidFill>
                <a:highlight>
                  <a:srgbClr val="FFFFFF"/>
                </a:highlight>
                <a:latin typeface="Georgia"/>
                <a:ea typeface="Georgia"/>
                <a:cs typeface="Georgia"/>
                <a:sym typeface="Georgia"/>
              </a:rPr>
              <a:t>single tweet calling for people to help Ethiopia, </a:t>
            </a:r>
            <a:br>
              <a:rPr lang="en-US" sz="1300">
                <a:solidFill>
                  <a:srgbClr val="434343"/>
                </a:solidFill>
                <a:highlight>
                  <a:srgbClr val="FFFFFF"/>
                </a:highlight>
                <a:latin typeface="Georgia"/>
                <a:ea typeface="Georgia"/>
                <a:cs typeface="Georgia"/>
                <a:sym typeface="Georgia"/>
              </a:rPr>
            </a:br>
            <a:r>
              <a:rPr lang="en-US" sz="1300">
                <a:solidFill>
                  <a:srgbClr val="434343"/>
                </a:solidFill>
                <a:highlight>
                  <a:srgbClr val="FFFFFF"/>
                </a:highlight>
                <a:latin typeface="Georgia"/>
                <a:ea typeface="Georgia"/>
                <a:cs typeface="Georgia"/>
                <a:sym typeface="Georgia"/>
              </a:rPr>
              <a:t>The Ethiopian COVID-19 Response Team ECRT born  March 16th 2020.</a:t>
            </a:r>
            <a:br>
              <a:rPr lang="en-US" sz="1300">
                <a:solidFill>
                  <a:srgbClr val="434343"/>
                </a:solidFill>
                <a:highlight>
                  <a:srgbClr val="FFFFFF"/>
                </a:highlight>
                <a:latin typeface="Georgia"/>
                <a:ea typeface="Georgia"/>
                <a:cs typeface="Georgia"/>
                <a:sym typeface="Georgia"/>
              </a:rPr>
            </a:br>
            <a:br>
              <a:rPr b="1" lang="en-US" sz="1300">
                <a:solidFill>
                  <a:srgbClr val="434343"/>
                </a:solidFill>
                <a:highlight>
                  <a:srgbClr val="FFFFFF"/>
                </a:highlight>
                <a:latin typeface="Georgia"/>
                <a:ea typeface="Georgia"/>
                <a:cs typeface="Georgia"/>
                <a:sym typeface="Georgia"/>
              </a:rPr>
            </a:br>
            <a:br>
              <a:rPr b="1" lang="en-US" sz="1300">
                <a:solidFill>
                  <a:srgbClr val="434343"/>
                </a:solidFill>
                <a:highlight>
                  <a:srgbClr val="FFFFFF"/>
                </a:highlight>
                <a:latin typeface="Georgia"/>
                <a:ea typeface="Georgia"/>
                <a:cs typeface="Georgia"/>
                <a:sym typeface="Georgia"/>
              </a:rPr>
            </a:b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893d528494_3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893d528494_3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AutoNum type="arabicPeriod"/>
            </a:pPr>
            <a:r>
              <a:rPr lang="en-US"/>
              <a:t>Strategic partnerships eg - Tegbared College, St Paul, St Peter, Eka Kotebe, Rotary club, Distant Relatives, Yegna Sew</a:t>
            </a:r>
            <a:endParaRPr/>
          </a:p>
          <a:p>
            <a:pPr indent="-298450" lvl="0" marL="457200" rtl="0" algn="l">
              <a:lnSpc>
                <a:spcPct val="100000"/>
              </a:lnSpc>
              <a:spcBef>
                <a:spcPts val="0"/>
              </a:spcBef>
              <a:spcAft>
                <a:spcPts val="0"/>
              </a:spcAft>
              <a:buSzPts val="1100"/>
              <a:buAutoNum type="arabicPeriod"/>
            </a:pPr>
            <a:r>
              <a:rPr lang="en-US"/>
              <a:t>Face Shield delivery - In Benashangul, Jijiga, Tikur Ambesa via doctors visiting the regions. 4000 more units expected to be delivered. </a:t>
            </a:r>
            <a:endParaRPr/>
          </a:p>
          <a:p>
            <a:pPr indent="-298450" lvl="0" marL="457200" rtl="0" algn="l">
              <a:lnSpc>
                <a:spcPct val="100000"/>
              </a:lnSpc>
              <a:spcBef>
                <a:spcPts val="0"/>
              </a:spcBef>
              <a:spcAft>
                <a:spcPts val="0"/>
              </a:spcAft>
              <a:buSzPts val="1100"/>
              <a:buAutoNum type="arabicPeriod"/>
            </a:pPr>
            <a:r>
              <a:rPr lang="en-US"/>
              <a:t>Delivery of clothes to people in the quaranteins - Partnership with yenesew and donations, clothes were provided to people in quarantines </a:t>
            </a:r>
            <a:endParaRPr/>
          </a:p>
          <a:p>
            <a:pPr indent="-298450" lvl="0" marL="457200" rtl="0" algn="l">
              <a:lnSpc>
                <a:spcPct val="100000"/>
              </a:lnSpc>
              <a:spcBef>
                <a:spcPts val="0"/>
              </a:spcBef>
              <a:spcAft>
                <a:spcPts val="0"/>
              </a:spcAft>
              <a:buSzPts val="1100"/>
              <a:buAutoNum type="arabicPeriod"/>
            </a:pPr>
            <a:r>
              <a:rPr lang="en-US"/>
              <a:t>Counseling hotline - Worked with doctors on the ground who wanted to provide stress relief to doctors. </a:t>
            </a:r>
            <a:endParaRPr/>
          </a:p>
          <a:p>
            <a:pPr indent="-298450" lvl="0" marL="457200" rtl="0" algn="l">
              <a:lnSpc>
                <a:spcPct val="100000"/>
              </a:lnSpc>
              <a:spcBef>
                <a:spcPts val="0"/>
              </a:spcBef>
              <a:spcAft>
                <a:spcPts val="0"/>
              </a:spcAft>
              <a:buSzPts val="1100"/>
              <a:buAutoNum type="arabicPeriod"/>
            </a:pPr>
            <a:r>
              <a:rPr lang="en-US"/>
              <a:t>Awareness content - After consulting with doctors on the ground, we created content both pdf, video and audio to increase awareness on social media, TV and radio.</a:t>
            </a:r>
            <a:endParaRPr/>
          </a:p>
          <a:p>
            <a:pPr indent="-298450" lvl="0" marL="457200" rtl="0" algn="l">
              <a:lnSpc>
                <a:spcPct val="100000"/>
              </a:lnSpc>
              <a:spcBef>
                <a:spcPts val="0"/>
              </a:spcBef>
              <a:spcAft>
                <a:spcPts val="0"/>
              </a:spcAft>
              <a:buSzPts val="1100"/>
              <a:buAutoNum type="arabicPeriod"/>
            </a:pPr>
            <a:r>
              <a:rPr lang="en-US"/>
              <a:t>Doctor’s survyed - Using google forms, reached out and got over 400+ feedback from doctors on the ground to better understand the problem, get suggestions for solutions and to understand any gaps/needs of the health care workers.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893d528494_3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893d528494_3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d3ff7af6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d3ff7af6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893d528494_3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893d528494_3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solidFill>
                  <a:schemeClr val="dk1"/>
                </a:solidFill>
              </a:rPr>
              <a:t>These are the team members of the healthcare project workstreams.</a:t>
            </a:r>
            <a:br>
              <a:rPr lang="en-US">
                <a:solidFill>
                  <a:schemeClr val="dk1"/>
                </a:solidFill>
              </a:rPr>
            </a:br>
            <a:r>
              <a:rPr lang="en-US">
                <a:solidFill>
                  <a:schemeClr val="dk1"/>
                </a:solidFill>
              </a:rPr>
              <a:t>Skills highlight:</a:t>
            </a:r>
            <a:br>
              <a:rPr lang="en-US">
                <a:solidFill>
                  <a:schemeClr val="dk1"/>
                </a:solidFill>
              </a:rPr>
            </a:br>
            <a:r>
              <a:rPr lang="en-US">
                <a:solidFill>
                  <a:schemeClr val="dk1"/>
                </a:solidFill>
              </a:rPr>
              <a:t>Biomedical, Mechanical, Electrical, Aerospace Engineers, Healthcare professionals, Project Managers, Consultants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893d528494_3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893d528494_3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dk1"/>
              </a:buClr>
              <a:buSzPts val="1000"/>
              <a:buFont typeface="Proxima Nova"/>
              <a:buAutoNum type="arabicPeriod"/>
            </a:pPr>
            <a:r>
              <a:rPr lang="en-US" sz="1000">
                <a:solidFill>
                  <a:schemeClr val="dk1"/>
                </a:solidFill>
                <a:latin typeface="Proxima Nova"/>
                <a:ea typeface="Proxima Nova"/>
                <a:cs typeface="Proxima Nova"/>
                <a:sym typeface="Proxima Nova"/>
              </a:rPr>
              <a:t>Maintenance</a:t>
            </a:r>
            <a:endParaRPr sz="1000">
              <a:solidFill>
                <a:schemeClr val="dk1"/>
              </a:solidFill>
              <a:latin typeface="Proxima Nova"/>
              <a:ea typeface="Proxima Nova"/>
              <a:cs typeface="Proxima Nova"/>
              <a:sym typeface="Proxima Nova"/>
            </a:endParaRPr>
          </a:p>
          <a:p>
            <a:pPr indent="-292100" lvl="1" marL="914400" rtl="0" algn="l">
              <a:lnSpc>
                <a:spcPct val="115000"/>
              </a:lnSpc>
              <a:spcBef>
                <a:spcPts val="0"/>
              </a:spcBef>
              <a:spcAft>
                <a:spcPts val="0"/>
              </a:spcAft>
              <a:buClr>
                <a:schemeClr val="dk1"/>
              </a:buClr>
              <a:buSzPts val="1000"/>
              <a:buFont typeface="Proxima Nova"/>
              <a:buChar char="○"/>
            </a:pPr>
            <a:r>
              <a:rPr lang="en-US" sz="1000">
                <a:solidFill>
                  <a:schemeClr val="dk1"/>
                </a:solidFill>
                <a:latin typeface="Proxima Nova"/>
                <a:ea typeface="Proxima Nova"/>
                <a:cs typeface="Proxima Nova"/>
                <a:sym typeface="Proxima Nova"/>
              </a:rPr>
              <a:t>Pending funding.</a:t>
            </a:r>
            <a:endParaRPr sz="1000">
              <a:solidFill>
                <a:schemeClr val="dk1"/>
              </a:solidFill>
              <a:latin typeface="Proxima Nova"/>
              <a:ea typeface="Proxima Nova"/>
              <a:cs typeface="Proxima Nova"/>
              <a:sym typeface="Proxima Nova"/>
            </a:endParaRPr>
          </a:p>
          <a:p>
            <a:pPr indent="-292100" lvl="0" marL="457200" rtl="0" algn="l">
              <a:lnSpc>
                <a:spcPct val="115000"/>
              </a:lnSpc>
              <a:spcBef>
                <a:spcPts val="0"/>
              </a:spcBef>
              <a:spcAft>
                <a:spcPts val="0"/>
              </a:spcAft>
              <a:buClr>
                <a:schemeClr val="dk1"/>
              </a:buClr>
              <a:buSzPts val="1000"/>
              <a:buFont typeface="Proxima Nova"/>
              <a:buAutoNum type="arabicPeriod"/>
            </a:pPr>
            <a:r>
              <a:rPr lang="en-US" sz="1000">
                <a:solidFill>
                  <a:schemeClr val="dk1"/>
                </a:solidFill>
                <a:latin typeface="Proxima Nova"/>
                <a:ea typeface="Proxima Nova"/>
                <a:cs typeface="Proxima Nova"/>
                <a:sym typeface="Proxima Nova"/>
              </a:rPr>
              <a:t>Refurbished Devices</a:t>
            </a:r>
            <a:endParaRPr sz="1000">
              <a:solidFill>
                <a:schemeClr val="dk1"/>
              </a:solidFill>
              <a:latin typeface="Proxima Nova"/>
              <a:ea typeface="Proxima Nova"/>
              <a:cs typeface="Proxima Nova"/>
              <a:sym typeface="Proxima Nova"/>
            </a:endParaRPr>
          </a:p>
          <a:p>
            <a:pPr indent="-292100" lvl="1" marL="914400" rtl="0" algn="l">
              <a:lnSpc>
                <a:spcPct val="115000"/>
              </a:lnSpc>
              <a:spcBef>
                <a:spcPts val="0"/>
              </a:spcBef>
              <a:spcAft>
                <a:spcPts val="0"/>
              </a:spcAft>
              <a:buClr>
                <a:schemeClr val="dk1"/>
              </a:buClr>
              <a:buSzPts val="1000"/>
              <a:buFont typeface="Proxima Nova"/>
              <a:buChar char="○"/>
            </a:pPr>
            <a:r>
              <a:rPr lang="en-US" sz="1000">
                <a:solidFill>
                  <a:schemeClr val="dk1"/>
                </a:solidFill>
                <a:latin typeface="Proxima Nova"/>
                <a:ea typeface="Proxima Nova"/>
                <a:cs typeface="Proxima Nova"/>
                <a:sym typeface="Proxima Nova"/>
              </a:rPr>
              <a:t>Pending funding.</a:t>
            </a:r>
            <a:endParaRPr sz="1000">
              <a:solidFill>
                <a:schemeClr val="dk1"/>
              </a:solidFill>
              <a:latin typeface="Proxima Nova"/>
              <a:ea typeface="Proxima Nova"/>
              <a:cs typeface="Proxima Nova"/>
              <a:sym typeface="Proxima Nova"/>
            </a:endParaRPr>
          </a:p>
          <a:p>
            <a:pPr indent="-292100" lvl="0" marL="457200" rtl="0" algn="l">
              <a:lnSpc>
                <a:spcPct val="115000"/>
              </a:lnSpc>
              <a:spcBef>
                <a:spcPts val="0"/>
              </a:spcBef>
              <a:spcAft>
                <a:spcPts val="0"/>
              </a:spcAft>
              <a:buClr>
                <a:schemeClr val="dk1"/>
              </a:buClr>
              <a:buSzPts val="1000"/>
              <a:buFont typeface="Proxima Nova"/>
              <a:buAutoNum type="arabicPeriod"/>
            </a:pPr>
            <a:r>
              <a:rPr lang="en-US" sz="1000">
                <a:solidFill>
                  <a:schemeClr val="dk1"/>
                </a:solidFill>
                <a:latin typeface="Proxima Nova"/>
                <a:ea typeface="Proxima Nova"/>
                <a:cs typeface="Proxima Nova"/>
                <a:sym typeface="Proxima Nova"/>
              </a:rPr>
              <a:t>Local Manufacturing</a:t>
            </a:r>
            <a:endParaRPr sz="1000">
              <a:solidFill>
                <a:schemeClr val="dk1"/>
              </a:solidFill>
              <a:latin typeface="Proxima Nova"/>
              <a:ea typeface="Proxima Nova"/>
              <a:cs typeface="Proxima Nova"/>
              <a:sym typeface="Proxima Nova"/>
            </a:endParaRPr>
          </a:p>
          <a:p>
            <a:pPr indent="-292100" lvl="1" marL="914400" rtl="0" algn="l">
              <a:lnSpc>
                <a:spcPct val="115000"/>
              </a:lnSpc>
              <a:spcBef>
                <a:spcPts val="0"/>
              </a:spcBef>
              <a:spcAft>
                <a:spcPts val="0"/>
              </a:spcAft>
              <a:buClr>
                <a:schemeClr val="dk1"/>
              </a:buClr>
              <a:buSzPts val="1000"/>
              <a:buFont typeface="Proxima Nova"/>
              <a:buChar char="○"/>
            </a:pPr>
            <a:r>
              <a:rPr lang="en-US" sz="1000">
                <a:solidFill>
                  <a:schemeClr val="dk1"/>
                </a:solidFill>
                <a:latin typeface="Proxima Nova"/>
                <a:ea typeface="Proxima Nova"/>
                <a:cs typeface="Proxima Nova"/>
                <a:sym typeface="Proxima Nova"/>
              </a:rPr>
              <a:t>Pending funding.</a:t>
            </a:r>
            <a:endParaRPr sz="1000">
              <a:solidFill>
                <a:schemeClr val="dk1"/>
              </a:solidFill>
              <a:latin typeface="Proxima Nova"/>
              <a:ea typeface="Proxima Nova"/>
              <a:cs typeface="Proxima Nova"/>
              <a:sym typeface="Proxima Nova"/>
            </a:endParaRPr>
          </a:p>
          <a:p>
            <a:pPr indent="-292100" lvl="0" marL="457200" rtl="0" algn="l">
              <a:lnSpc>
                <a:spcPct val="115000"/>
              </a:lnSpc>
              <a:spcBef>
                <a:spcPts val="0"/>
              </a:spcBef>
              <a:spcAft>
                <a:spcPts val="0"/>
              </a:spcAft>
              <a:buClr>
                <a:schemeClr val="dk1"/>
              </a:buClr>
              <a:buSzPts val="1000"/>
              <a:buFont typeface="Proxima Nova"/>
              <a:buAutoNum type="arabicPeriod"/>
            </a:pPr>
            <a:r>
              <a:rPr lang="en-US" sz="1000">
                <a:solidFill>
                  <a:schemeClr val="dk1"/>
                </a:solidFill>
                <a:latin typeface="Proxima Nova"/>
                <a:ea typeface="Proxima Nova"/>
                <a:cs typeface="Proxima Nova"/>
                <a:sym typeface="Proxima Nova"/>
              </a:rPr>
              <a:t>Training Modules </a:t>
            </a:r>
            <a:r>
              <a:rPr lang="en-US" sz="1000">
                <a:solidFill>
                  <a:srgbClr val="FF0000"/>
                </a:solidFill>
                <a:latin typeface="Proxima Nova"/>
                <a:ea typeface="Proxima Nova"/>
                <a:cs typeface="Proxima Nova"/>
                <a:sym typeface="Proxima Nova"/>
              </a:rPr>
              <a:t>(led by @Yonathan)</a:t>
            </a:r>
            <a:endParaRPr sz="1000">
              <a:solidFill>
                <a:schemeClr val="dk1"/>
              </a:solidFill>
              <a:latin typeface="Proxima Nova"/>
              <a:ea typeface="Proxima Nova"/>
              <a:cs typeface="Proxima Nova"/>
              <a:sym typeface="Proxima Nova"/>
            </a:endParaRPr>
          </a:p>
          <a:p>
            <a:pPr indent="-292100" lvl="0" marL="457200" rtl="0" algn="l">
              <a:lnSpc>
                <a:spcPct val="115000"/>
              </a:lnSpc>
              <a:spcBef>
                <a:spcPts val="0"/>
              </a:spcBef>
              <a:spcAft>
                <a:spcPts val="0"/>
              </a:spcAft>
              <a:buClr>
                <a:schemeClr val="dk1"/>
              </a:buClr>
              <a:buSzPts val="1000"/>
              <a:buFont typeface="Proxima Nova"/>
              <a:buAutoNum type="arabicPeriod"/>
            </a:pPr>
            <a:r>
              <a:rPr lang="en-US" sz="1000">
                <a:solidFill>
                  <a:schemeClr val="dk1"/>
                </a:solidFill>
                <a:latin typeface="Proxima Nova"/>
                <a:ea typeface="Proxima Nova"/>
                <a:cs typeface="Proxima Nova"/>
                <a:sym typeface="Proxima Nova"/>
              </a:rPr>
              <a:t>Local Prototypes</a:t>
            </a:r>
            <a:endParaRPr sz="1000">
              <a:solidFill>
                <a:schemeClr val="dk1"/>
              </a:solidFill>
              <a:latin typeface="Proxima Nova"/>
              <a:ea typeface="Proxima Nova"/>
              <a:cs typeface="Proxima Nova"/>
              <a:sym typeface="Proxima Nova"/>
            </a:endParaRPr>
          </a:p>
          <a:p>
            <a:pPr indent="-292100" lvl="0" marL="457200" rtl="0" algn="l">
              <a:lnSpc>
                <a:spcPct val="115000"/>
              </a:lnSpc>
              <a:spcBef>
                <a:spcPts val="0"/>
              </a:spcBef>
              <a:spcAft>
                <a:spcPts val="0"/>
              </a:spcAft>
              <a:buClr>
                <a:schemeClr val="dk1"/>
              </a:buClr>
              <a:buSzPts val="1000"/>
              <a:buFont typeface="Proxima Nova"/>
              <a:buAutoNum type="arabicPeriod"/>
            </a:pPr>
            <a:r>
              <a:rPr lang="en-US" sz="1000">
                <a:solidFill>
                  <a:schemeClr val="dk1"/>
                </a:solidFill>
                <a:latin typeface="Proxima Nova"/>
                <a:ea typeface="Proxima Nova"/>
                <a:cs typeface="Proxima Nova"/>
                <a:sym typeface="Proxima Nova"/>
              </a:rPr>
              <a:t>Medical Device Donation </a:t>
            </a:r>
            <a:r>
              <a:rPr lang="en-US" sz="1000">
                <a:solidFill>
                  <a:srgbClr val="FF0000"/>
                </a:solidFill>
                <a:latin typeface="Proxima Nova"/>
                <a:ea typeface="Proxima Nova"/>
                <a:cs typeface="Proxima Nova"/>
                <a:sym typeface="Proxima Nova"/>
              </a:rPr>
              <a:t>(led by @Yonathan at #proj-device-donations)</a:t>
            </a:r>
            <a:endParaRPr sz="1000">
              <a:solidFill>
                <a:srgbClr val="FF0000"/>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US" sz="1000">
                <a:solidFill>
                  <a:schemeClr val="dk1"/>
                </a:solidFill>
                <a:latin typeface="Proxima Nova"/>
                <a:ea typeface="Proxima Nova"/>
                <a:cs typeface="Proxima Nova"/>
                <a:sym typeface="Proxima Nova"/>
              </a:rPr>
              <a:t>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893d528494_3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g893d528494_3_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US"/>
              <a:t>Local Manufacturing Initiative </a:t>
            </a:r>
            <a:endParaRPr b="1"/>
          </a:p>
          <a:p>
            <a:pPr indent="-298450" lvl="0" marL="457200" rtl="0" algn="l">
              <a:lnSpc>
                <a:spcPct val="115000"/>
              </a:lnSpc>
              <a:spcBef>
                <a:spcPts val="1200"/>
              </a:spcBef>
              <a:spcAft>
                <a:spcPts val="0"/>
              </a:spcAft>
              <a:buClr>
                <a:schemeClr val="dk1"/>
              </a:buClr>
              <a:buSzPts val="1100"/>
              <a:buChar char="●"/>
            </a:pPr>
            <a:r>
              <a:rPr lang="en-US"/>
              <a:t>Partnership with UNDP Accelerator Lab Ethiopia - to tackle Covid-19 challenges with local solutions</a:t>
            </a:r>
            <a:endParaRPr/>
          </a:p>
          <a:p>
            <a:pPr indent="-298450" lvl="1" marL="914400" rtl="0" algn="l">
              <a:lnSpc>
                <a:spcPct val="115000"/>
              </a:lnSpc>
              <a:spcBef>
                <a:spcPts val="0"/>
              </a:spcBef>
              <a:spcAft>
                <a:spcPts val="0"/>
              </a:spcAft>
              <a:buClr>
                <a:schemeClr val="dk1"/>
              </a:buClr>
              <a:buSzPts val="1100"/>
              <a:buChar char="○"/>
            </a:pPr>
            <a:r>
              <a:rPr lang="en-US" u="sng">
                <a:solidFill>
                  <a:schemeClr val="hlink"/>
                </a:solidFill>
                <a:hlinkClick r:id="rId2"/>
              </a:rPr>
              <a:t>https://www.et.undp.org/content/ethiopia/en/home/blog/2020/covid-19--tackling-the-challenge-with-local-solutions.html</a:t>
            </a:r>
            <a:endParaRPr/>
          </a:p>
          <a:p>
            <a:pPr indent="-298450" lvl="1" marL="914400" rtl="0" algn="l">
              <a:lnSpc>
                <a:spcPct val="115000"/>
              </a:lnSpc>
              <a:spcBef>
                <a:spcPts val="0"/>
              </a:spcBef>
              <a:spcAft>
                <a:spcPts val="0"/>
              </a:spcAft>
              <a:buClr>
                <a:schemeClr val="dk1"/>
              </a:buClr>
              <a:buSzPts val="1100"/>
              <a:buChar char="○"/>
            </a:pPr>
            <a:r>
              <a:rPr lang="en-US"/>
              <a:t>Create a Standard Medical Device Product Development Framework For the Entrepreneur Community </a:t>
            </a:r>
            <a:endParaRPr/>
          </a:p>
          <a:p>
            <a:pPr indent="-298450" lvl="2" marL="1371600" rtl="0" algn="l">
              <a:lnSpc>
                <a:spcPct val="115000"/>
              </a:lnSpc>
              <a:spcBef>
                <a:spcPts val="0"/>
              </a:spcBef>
              <a:spcAft>
                <a:spcPts val="0"/>
              </a:spcAft>
              <a:buClr>
                <a:schemeClr val="dk1"/>
              </a:buClr>
              <a:buSzPts val="1100"/>
              <a:buChar char="■"/>
            </a:pPr>
            <a:r>
              <a:rPr lang="en-US"/>
              <a:t>Starting Point - Focused on Ventilators</a:t>
            </a:r>
            <a:endParaRPr/>
          </a:p>
          <a:p>
            <a:pPr indent="-298450" lvl="1" marL="914400" rtl="0" algn="l">
              <a:lnSpc>
                <a:spcPct val="115000"/>
              </a:lnSpc>
              <a:spcBef>
                <a:spcPts val="0"/>
              </a:spcBef>
              <a:spcAft>
                <a:spcPts val="0"/>
              </a:spcAft>
              <a:buClr>
                <a:schemeClr val="dk1"/>
              </a:buClr>
              <a:buSzPts val="1100"/>
              <a:buChar char="○"/>
            </a:pPr>
            <a:r>
              <a:rPr lang="en-US"/>
              <a:t>Mentor 3 Grant Winner Engineering Teams </a:t>
            </a:r>
            <a:endParaRPr/>
          </a:p>
          <a:p>
            <a:pPr indent="-298450" lvl="1" marL="914400" rtl="0" algn="l">
              <a:lnSpc>
                <a:spcPct val="115000"/>
              </a:lnSpc>
              <a:spcBef>
                <a:spcPts val="0"/>
              </a:spcBef>
              <a:spcAft>
                <a:spcPts val="0"/>
              </a:spcAft>
              <a:buClr>
                <a:schemeClr val="dk1"/>
              </a:buClr>
              <a:buSzPts val="1100"/>
              <a:buChar char="○"/>
            </a:pPr>
            <a:r>
              <a:rPr lang="en-US"/>
              <a:t>Provide guidance to set up lab for reliability/functionality testing of prototypes </a:t>
            </a:r>
            <a:endParaRPr/>
          </a:p>
          <a:p>
            <a:pPr indent="-298450" lvl="2" marL="1371600" rtl="0" algn="l">
              <a:lnSpc>
                <a:spcPct val="115000"/>
              </a:lnSpc>
              <a:spcBef>
                <a:spcPts val="0"/>
              </a:spcBef>
              <a:spcAft>
                <a:spcPts val="0"/>
              </a:spcAft>
              <a:buClr>
                <a:schemeClr val="dk1"/>
              </a:buClr>
              <a:buSzPts val="1100"/>
              <a:buChar char="■"/>
            </a:pPr>
            <a:r>
              <a:rPr lang="en-US"/>
              <a:t>ECRT has won a grant for proposed plan</a:t>
            </a:r>
            <a:endParaRPr/>
          </a:p>
          <a:p>
            <a:pPr indent="-298450" lvl="1" marL="914400" rtl="0" algn="l">
              <a:lnSpc>
                <a:spcPct val="115000"/>
              </a:lnSpc>
              <a:spcBef>
                <a:spcPts val="0"/>
              </a:spcBef>
              <a:spcAft>
                <a:spcPts val="0"/>
              </a:spcAft>
              <a:buClr>
                <a:schemeClr val="dk1"/>
              </a:buClr>
              <a:buSzPts val="1100"/>
              <a:buChar char="○"/>
            </a:pPr>
            <a:r>
              <a:rPr lang="en-US"/>
              <a:t>Other tech projects that we can support </a:t>
            </a:r>
            <a:endParaRPr/>
          </a:p>
          <a:p>
            <a:pPr indent="-298450" lvl="2" marL="1371600" rtl="0" algn="l">
              <a:lnSpc>
                <a:spcPct val="115000"/>
              </a:lnSpc>
              <a:spcBef>
                <a:spcPts val="0"/>
              </a:spcBef>
              <a:spcAft>
                <a:spcPts val="0"/>
              </a:spcAft>
              <a:buClr>
                <a:schemeClr val="dk1"/>
              </a:buClr>
              <a:buSzPts val="1100"/>
              <a:buChar char="■"/>
            </a:pPr>
            <a:r>
              <a:rPr lang="en-US"/>
              <a:t>Informational App in 4 languages </a:t>
            </a:r>
            <a:endParaRPr/>
          </a:p>
          <a:p>
            <a:pPr indent="-298450" lvl="3" marL="1828800" rtl="0" algn="l">
              <a:lnSpc>
                <a:spcPct val="115000"/>
              </a:lnSpc>
              <a:spcBef>
                <a:spcPts val="0"/>
              </a:spcBef>
              <a:spcAft>
                <a:spcPts val="0"/>
              </a:spcAft>
              <a:buClr>
                <a:schemeClr val="dk1"/>
              </a:buClr>
              <a:buSzPts val="1100"/>
              <a:buChar char="■"/>
            </a:pPr>
            <a:r>
              <a:rPr lang="en-US"/>
              <a:t>Features - News, Case Tracking etc</a:t>
            </a:r>
            <a:endParaRPr/>
          </a:p>
          <a:p>
            <a:pPr indent="-298450" lvl="2" marL="1371600" rtl="0" algn="l">
              <a:lnSpc>
                <a:spcPct val="115000"/>
              </a:lnSpc>
              <a:spcBef>
                <a:spcPts val="0"/>
              </a:spcBef>
              <a:spcAft>
                <a:spcPts val="0"/>
              </a:spcAft>
              <a:buClr>
                <a:schemeClr val="dk1"/>
              </a:buClr>
              <a:buSzPts val="1100"/>
              <a:buChar char="■"/>
            </a:pPr>
            <a:r>
              <a:rPr lang="en-US"/>
              <a:t>Electronic prescriptions - app</a:t>
            </a:r>
            <a:endParaRPr/>
          </a:p>
          <a:p>
            <a:pPr indent="-298450" lvl="3" marL="1828800" rtl="0" algn="l">
              <a:lnSpc>
                <a:spcPct val="115000"/>
              </a:lnSpc>
              <a:spcBef>
                <a:spcPts val="0"/>
              </a:spcBef>
              <a:spcAft>
                <a:spcPts val="0"/>
              </a:spcAft>
              <a:buClr>
                <a:schemeClr val="dk1"/>
              </a:buClr>
              <a:buSzPts val="1100"/>
              <a:buChar char="■"/>
            </a:pPr>
            <a:r>
              <a:rPr lang="en-US"/>
              <a:t>Medication delivery service and more </a:t>
            </a:r>
            <a:endParaRPr/>
          </a:p>
          <a:p>
            <a:pPr indent="-298450" lvl="2" marL="1371600" rtl="0" algn="l">
              <a:lnSpc>
                <a:spcPct val="115000"/>
              </a:lnSpc>
              <a:spcBef>
                <a:spcPts val="0"/>
              </a:spcBef>
              <a:spcAft>
                <a:spcPts val="0"/>
              </a:spcAft>
              <a:buClr>
                <a:schemeClr val="dk1"/>
              </a:buClr>
              <a:buSzPts val="1100"/>
              <a:buChar char="■"/>
            </a:pPr>
            <a:r>
              <a:rPr lang="en-US"/>
              <a:t>X-ray and CT Scan to test Covid-19 </a:t>
            </a:r>
            <a:endParaRPr/>
          </a:p>
          <a:p>
            <a:pPr indent="-298450" lvl="3" marL="1828800" rtl="0" algn="l">
              <a:lnSpc>
                <a:spcPct val="115000"/>
              </a:lnSpc>
              <a:spcBef>
                <a:spcPts val="0"/>
              </a:spcBef>
              <a:spcAft>
                <a:spcPts val="0"/>
              </a:spcAft>
              <a:buClr>
                <a:schemeClr val="dk1"/>
              </a:buClr>
              <a:buSzPts val="1100"/>
              <a:buChar char="■"/>
            </a:pPr>
            <a:r>
              <a:rPr lang="en-US"/>
              <a:t>Developed using machine learning algorithm </a:t>
            </a:r>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222222"/>
              </a:buClr>
              <a:buSzPts val="1200"/>
              <a:buChar char="●"/>
            </a:pPr>
            <a:r>
              <a:rPr b="1" lang="en-US" sz="1200" u="sng">
                <a:solidFill>
                  <a:srgbClr val="222222"/>
                </a:solidFill>
              </a:rPr>
              <a:t>Current Status </a:t>
            </a:r>
            <a:endParaRPr sz="1200">
              <a:solidFill>
                <a:srgbClr val="222222"/>
              </a:solidFill>
              <a:highlight>
                <a:srgbClr val="FFFFFF"/>
              </a:highlight>
            </a:endParaRPr>
          </a:p>
          <a:p>
            <a:pPr indent="-304800" lvl="1" marL="914400" rtl="0" algn="l">
              <a:lnSpc>
                <a:spcPct val="115000"/>
              </a:lnSpc>
              <a:spcBef>
                <a:spcPts val="0"/>
              </a:spcBef>
              <a:spcAft>
                <a:spcPts val="0"/>
              </a:spcAft>
              <a:buClr>
                <a:srgbClr val="222222"/>
              </a:buClr>
              <a:buSzPts val="1200"/>
              <a:buChar char="○"/>
            </a:pPr>
            <a:r>
              <a:rPr lang="en-US" sz="1200">
                <a:solidFill>
                  <a:srgbClr val="222222"/>
                </a:solidFill>
                <a:highlight>
                  <a:srgbClr val="FFFFFF"/>
                </a:highlight>
              </a:rPr>
              <a:t>06/08 - Spiro Team has incorporated the design and is ready to make devices available to Ethiopia based on revised specifications (Breath Assist Added). They agreed to send demo devices.</a:t>
            </a:r>
            <a:endParaRPr sz="1200">
              <a:solidFill>
                <a:srgbClr val="222222"/>
              </a:solidFill>
              <a:highlight>
                <a:srgbClr val="FFFFFF"/>
              </a:highlight>
            </a:endParaRPr>
          </a:p>
          <a:p>
            <a:pPr indent="-304800" lvl="2" marL="1371600" rtl="0" algn="l">
              <a:lnSpc>
                <a:spcPct val="115000"/>
              </a:lnSpc>
              <a:spcBef>
                <a:spcPts val="0"/>
              </a:spcBef>
              <a:spcAft>
                <a:spcPts val="0"/>
              </a:spcAft>
              <a:buClr>
                <a:srgbClr val="222222"/>
              </a:buClr>
              <a:buSzPts val="1200"/>
              <a:buChar char="■"/>
            </a:pPr>
            <a:r>
              <a:rPr lang="en-US" sz="1200">
                <a:solidFill>
                  <a:srgbClr val="222222"/>
                </a:solidFill>
                <a:highlight>
                  <a:srgbClr val="FFFFFF"/>
                </a:highlight>
              </a:rPr>
              <a:t>Assuming to test them on patients in a local hospital to further assess viability and benefit of the devices </a:t>
            </a:r>
            <a:endParaRPr sz="1200">
              <a:solidFill>
                <a:srgbClr val="222222"/>
              </a:solidFill>
              <a:highlight>
                <a:srgbClr val="FFFFFF"/>
              </a:highlight>
            </a:endParaRPr>
          </a:p>
          <a:p>
            <a:pPr indent="-304800" lvl="2" marL="1371600" rtl="0" algn="l">
              <a:lnSpc>
                <a:spcPct val="115000"/>
              </a:lnSpc>
              <a:spcBef>
                <a:spcPts val="0"/>
              </a:spcBef>
              <a:spcAft>
                <a:spcPts val="0"/>
              </a:spcAft>
              <a:buClr>
                <a:srgbClr val="222222"/>
              </a:buClr>
              <a:buSzPts val="1200"/>
              <a:buChar char="■"/>
            </a:pPr>
            <a:r>
              <a:rPr lang="en-US" sz="1200">
                <a:solidFill>
                  <a:srgbClr val="222222"/>
                </a:solidFill>
                <a:highlight>
                  <a:srgbClr val="FFFFFF"/>
                </a:highlight>
              </a:rPr>
              <a:t>Spiro - will have their attorney </a:t>
            </a:r>
            <a:r>
              <a:rPr lang="en-US" sz="1200">
                <a:solidFill>
                  <a:srgbClr val="313131"/>
                </a:solidFill>
                <a:highlight>
                  <a:srgbClr val="FFFFFF"/>
                </a:highlight>
              </a:rPr>
              <a:t>assess export regulations U.S.  to Ethiopia and send over broad indemnity from Ethiopia similar to what we got from NYC,   (i.e., covering any claim arising from the use of our product, including its importation and use.  </a:t>
            </a:r>
            <a:endParaRPr sz="1200">
              <a:solidFill>
                <a:srgbClr val="313131"/>
              </a:solidFill>
              <a:highlight>
                <a:srgbClr val="FFFFFF"/>
              </a:highlight>
            </a:endParaRPr>
          </a:p>
          <a:p>
            <a:pPr indent="-304800" lvl="2" marL="1371600" rtl="0" algn="l">
              <a:lnSpc>
                <a:spcPct val="115000"/>
              </a:lnSpc>
              <a:spcBef>
                <a:spcPts val="0"/>
              </a:spcBef>
              <a:spcAft>
                <a:spcPts val="0"/>
              </a:spcAft>
              <a:buClr>
                <a:srgbClr val="313131"/>
              </a:buClr>
              <a:buSzPts val="1200"/>
              <a:buChar char="■"/>
            </a:pPr>
            <a:r>
              <a:rPr b="1" lang="en-US" sz="1200">
                <a:solidFill>
                  <a:srgbClr val="313131"/>
                </a:solidFill>
                <a:highlight>
                  <a:srgbClr val="FFFF00"/>
                </a:highlight>
              </a:rPr>
              <a:t>Spiro ASKED:</a:t>
            </a:r>
            <a:r>
              <a:rPr b="1" lang="en-US" sz="1200">
                <a:solidFill>
                  <a:srgbClr val="313131"/>
                </a:solidFill>
                <a:highlight>
                  <a:srgbClr val="FFFFFF"/>
                </a:highlight>
              </a:rPr>
              <a:t> Do you have foreign counsel to determine whether there are any local laws or regulations that could impose liability on a product manufacturer or are otherwise important in dealing with the government of Ethiopia. The focus would be on significant issues only.  </a:t>
            </a:r>
            <a:endParaRPr b="1" sz="1200">
              <a:solidFill>
                <a:srgbClr val="313131"/>
              </a:solidFill>
              <a:highlight>
                <a:srgbClr val="FFFFFF"/>
              </a:highlight>
            </a:endParaRPr>
          </a:p>
          <a:p>
            <a:pPr indent="-304800" lvl="2" marL="1371600" rtl="0" algn="l">
              <a:lnSpc>
                <a:spcPct val="115000"/>
              </a:lnSpc>
              <a:spcBef>
                <a:spcPts val="0"/>
              </a:spcBef>
              <a:spcAft>
                <a:spcPts val="0"/>
              </a:spcAft>
              <a:buClr>
                <a:srgbClr val="313131"/>
              </a:buClr>
              <a:buSzPts val="1200"/>
              <a:buChar char="■"/>
            </a:pPr>
            <a:r>
              <a:rPr b="1" lang="en-US" sz="1200">
                <a:solidFill>
                  <a:srgbClr val="313131"/>
                </a:solidFill>
                <a:highlight>
                  <a:srgbClr val="FFFFFF"/>
                </a:highlight>
              </a:rPr>
              <a:t>ECRT provided regulatory resources for pre-submission and a list of design input consideration to be reviewed by Ethiopia FDA to assess safety and efficiency of device. In support of POC at U.S FDA. </a:t>
            </a:r>
            <a:endParaRPr b="1" sz="1200">
              <a:solidFill>
                <a:srgbClr val="313131"/>
              </a:solidFill>
              <a:highlight>
                <a:srgbClr val="FFFFFF"/>
              </a:high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893d52849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893d52849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893d528494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893d528494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9" name="Google Shape;49;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50" name="Google Shape;50;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 name="Shape 13"/>
        <p:cNvGrpSpPr/>
        <p:nvPr/>
      </p:nvGrpSpPr>
      <p:grpSpPr>
        <a:xfrm>
          <a:off x="0" y="0"/>
          <a:ext cx="0" cy="0"/>
          <a:chOff x="0" y="0"/>
          <a:chExt cx="0" cy="0"/>
        </a:xfrm>
      </p:grpSpPr>
      <p:sp>
        <p:nvSpPr>
          <p:cNvPr id="14" name="Google Shape;14;p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1600"/>
              </a:spcAft>
              <a:buClr>
                <a:schemeClr val="dk1"/>
              </a:buClr>
              <a:buSzPts val="1400"/>
              <a:buChar char="■"/>
              <a:defRPr/>
            </a:lvl9pPr>
          </a:lstStyle>
          <a:p/>
        </p:txBody>
      </p:sp>
      <p:sp>
        <p:nvSpPr>
          <p:cNvPr id="16" name="Google Shape;16;p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 name="Google Shape;17;p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 name="Google Shape;18;p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1" name="Google Shape;41;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3" name="Google Shape;43;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6" name="Google Shape;46;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s://drive.google.com/drive/folders/1WkfvrIDeGA5dnnTyHXvMYQ-Kri4yqBh8" TargetMode="External"/><Relationship Id="rId4" Type="http://schemas.openxmlformats.org/officeDocument/2006/relationships/hyperlink" Target="https://docs.google.com/presentation/d/1ncZo8dGab6uH7yesO8WvjbEhJXfOSWyIDCYDruA8iqY/edit" TargetMode="External"/><Relationship Id="rId5" Type="http://schemas.openxmlformats.org/officeDocument/2006/relationships/hyperlink" Target="https://docs.google.com/presentation/d/1ncZo8dGab6uH7yesO8WvjbEhJXfOSWyIDCYDruA8iqY/edit" TargetMode="External"/><Relationship Id="rId6" Type="http://schemas.openxmlformats.org/officeDocument/2006/relationships/hyperlink" Target="https://drive.google.com/file/d/1k7cGFVJ2VXy4IZQ43O6SbG7DpLZJArxY/view" TargetMode="External"/><Relationship Id="rId7"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docs.google.com/document/d/1omZnFzY81WUeSOQN2kCpw1kA0BO1mZV4a91ACE-ASeQ/edit?usp=sharing&amp;urp=gmail_link" TargetMode="Externa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443"/>
        </a:solidFill>
      </p:bgPr>
    </p:bg>
    <p:spTree>
      <p:nvGrpSpPr>
        <p:cNvPr id="56" name="Shape 56"/>
        <p:cNvGrpSpPr/>
        <p:nvPr/>
      </p:nvGrpSpPr>
      <p:grpSpPr>
        <a:xfrm>
          <a:off x="0" y="0"/>
          <a:ext cx="0" cy="0"/>
          <a:chOff x="0" y="0"/>
          <a:chExt cx="0" cy="0"/>
        </a:xfrm>
      </p:grpSpPr>
      <p:pic>
        <p:nvPicPr>
          <p:cNvPr id="57" name="Google Shape;57;p13"/>
          <p:cNvPicPr preferRelativeResize="0"/>
          <p:nvPr/>
        </p:nvPicPr>
        <p:blipFill rotWithShape="1">
          <a:blip r:embed="rId3">
            <a:alphaModFix/>
          </a:blip>
          <a:srcRect b="0" l="0" r="0" t="0"/>
          <a:stretch/>
        </p:blipFill>
        <p:spPr>
          <a:xfrm>
            <a:off x="3291175" y="1409825"/>
            <a:ext cx="2561650" cy="2323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2"/>
          <p:cNvSpPr txBox="1"/>
          <p:nvPr>
            <p:ph type="ctrTitle"/>
          </p:nvPr>
        </p:nvSpPr>
        <p:spPr>
          <a:xfrm>
            <a:off x="64925" y="4185425"/>
            <a:ext cx="8520600" cy="958200"/>
          </a:xfrm>
          <a:prstGeom prst="rect">
            <a:avLst/>
          </a:prstGeom>
          <a:solidFill>
            <a:srgbClr val="FFD443"/>
          </a:solidFill>
        </p:spPr>
        <p:txBody>
          <a:bodyPr anchorCtr="0" anchor="b" bIns="91425" lIns="91425" spcFirstLastPara="1" rIns="91425" wrap="square" tIns="91425">
            <a:noAutofit/>
          </a:bodyPr>
          <a:lstStyle/>
          <a:p>
            <a:pPr indent="0" lvl="0" marL="0" rtl="0" algn="l">
              <a:spcBef>
                <a:spcPts val="0"/>
              </a:spcBef>
              <a:spcAft>
                <a:spcPts val="0"/>
              </a:spcAft>
              <a:buNone/>
            </a:pPr>
            <a:r>
              <a:rPr lang="en-US" sz="4400">
                <a:latin typeface="Proxima Nova Semibold"/>
                <a:ea typeface="Proxima Nova Semibold"/>
                <a:cs typeface="Proxima Nova Semibold"/>
                <a:sym typeface="Proxima Nova Semibold"/>
              </a:rPr>
              <a:t>Medical Device Donations</a:t>
            </a:r>
            <a:endParaRPr sz="4400">
              <a:latin typeface="Proxima Nova Semibold"/>
              <a:ea typeface="Proxima Nova Semibold"/>
              <a:cs typeface="Proxima Nova Semibold"/>
              <a:sym typeface="Proxima Nova Semibold"/>
            </a:endParaRPr>
          </a:p>
        </p:txBody>
      </p:sp>
      <p:pic>
        <p:nvPicPr>
          <p:cNvPr id="156" name="Google Shape;156;p22"/>
          <p:cNvPicPr preferRelativeResize="0"/>
          <p:nvPr/>
        </p:nvPicPr>
        <p:blipFill>
          <a:blip r:embed="rId3">
            <a:alphaModFix/>
          </a:blip>
          <a:stretch>
            <a:fillRect/>
          </a:stretch>
        </p:blipFill>
        <p:spPr>
          <a:xfrm>
            <a:off x="1503200" y="1282425"/>
            <a:ext cx="7396090" cy="2786100"/>
          </a:xfrm>
          <a:prstGeom prst="rect">
            <a:avLst/>
          </a:prstGeom>
          <a:noFill/>
          <a:ln>
            <a:noFill/>
          </a:ln>
        </p:spPr>
      </p:pic>
      <p:pic>
        <p:nvPicPr>
          <p:cNvPr id="157" name="Google Shape;157;p22"/>
          <p:cNvPicPr preferRelativeResize="0"/>
          <p:nvPr/>
        </p:nvPicPr>
        <p:blipFill rotWithShape="1">
          <a:blip r:embed="rId3">
            <a:alphaModFix/>
          </a:blip>
          <a:srcRect b="0" l="0" r="0" t="30221"/>
          <a:stretch/>
        </p:blipFill>
        <p:spPr>
          <a:xfrm>
            <a:off x="1561250" y="2124425"/>
            <a:ext cx="7396100" cy="1944100"/>
          </a:xfrm>
          <a:prstGeom prst="rect">
            <a:avLst/>
          </a:prstGeom>
          <a:noFill/>
          <a:ln>
            <a:noFill/>
          </a:ln>
        </p:spPr>
      </p:pic>
      <p:pic>
        <p:nvPicPr>
          <p:cNvPr id="158" name="Google Shape;158;p22"/>
          <p:cNvPicPr preferRelativeResize="0"/>
          <p:nvPr/>
        </p:nvPicPr>
        <p:blipFill>
          <a:blip r:embed="rId4">
            <a:alphaModFix amt="91000"/>
          </a:blip>
          <a:stretch>
            <a:fillRect/>
          </a:stretch>
        </p:blipFill>
        <p:spPr>
          <a:xfrm>
            <a:off x="799125" y="-186900"/>
            <a:ext cx="2595900" cy="3086400"/>
          </a:xfrm>
          <a:prstGeom prst="roundRect">
            <a:avLst>
              <a:gd fmla="val 16667" name="adj"/>
            </a:avLst>
          </a:prstGeom>
          <a:noFill/>
          <a:ln cap="flat" cmpd="sng" w="28575">
            <a:solidFill>
              <a:srgbClr val="FFFFFF"/>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2" name="Shape 162"/>
        <p:cNvGrpSpPr/>
        <p:nvPr/>
      </p:nvGrpSpPr>
      <p:grpSpPr>
        <a:xfrm>
          <a:off x="0" y="0"/>
          <a:ext cx="0" cy="0"/>
          <a:chOff x="0" y="0"/>
          <a:chExt cx="0" cy="0"/>
        </a:xfrm>
      </p:grpSpPr>
      <p:graphicFrame>
        <p:nvGraphicFramePr>
          <p:cNvPr id="163" name="Google Shape;163;p23"/>
          <p:cNvGraphicFramePr/>
          <p:nvPr/>
        </p:nvGraphicFramePr>
        <p:xfrm>
          <a:off x="39300" y="12925"/>
          <a:ext cx="3000000" cy="3000000"/>
        </p:xfrm>
        <a:graphic>
          <a:graphicData uri="http://schemas.openxmlformats.org/drawingml/2006/table">
            <a:tbl>
              <a:tblPr>
                <a:noFill/>
                <a:tableStyleId>{5CAE0227-F1A0-4E4C-9E32-242BE3D83DC3}</a:tableStyleId>
              </a:tblPr>
              <a:tblGrid>
                <a:gridCol w="4532700"/>
                <a:gridCol w="4532700"/>
              </a:tblGrid>
              <a:tr h="1359775">
                <a:tc>
                  <a:txBody>
                    <a:bodyPr/>
                    <a:lstStyle/>
                    <a:p>
                      <a:pPr indent="0" lvl="0" marL="0" rtl="0" algn="ctr">
                        <a:spcBef>
                          <a:spcPts val="0"/>
                        </a:spcBef>
                        <a:spcAft>
                          <a:spcPts val="0"/>
                        </a:spcAft>
                        <a:buClr>
                          <a:schemeClr val="dk1"/>
                        </a:buClr>
                        <a:buSzPts val="1700"/>
                        <a:buFont typeface="Arial"/>
                        <a:buNone/>
                      </a:pPr>
                      <a:r>
                        <a:rPr b="1" lang="en-US" sz="1700">
                          <a:solidFill>
                            <a:schemeClr val="dk1"/>
                          </a:solidFill>
                          <a:latin typeface="Proxima Nova"/>
                          <a:ea typeface="Proxima Nova"/>
                          <a:cs typeface="Proxima Nova"/>
                          <a:sym typeface="Proxima Nova"/>
                        </a:rPr>
                        <a:t>Reliability Testing</a:t>
                      </a:r>
                      <a:endParaRPr b="1" sz="17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700"/>
                        <a:buFont typeface="Arial"/>
                        <a:buNone/>
                      </a:pPr>
                      <a:r>
                        <a:t/>
                      </a:r>
                      <a:endParaRPr b="1" sz="1700">
                        <a:latin typeface="Proxima Nova"/>
                        <a:ea typeface="Proxima Nova"/>
                        <a:cs typeface="Proxima Nova"/>
                        <a:sym typeface="Proxima Nova"/>
                      </a:endParaRPr>
                    </a:p>
                  </a:txBody>
                  <a:tcPr marT="91425" marB="91425" marR="91425" marL="91425" anchor="ctr">
                    <a:lnL cap="flat" cmpd="sng" w="19050">
                      <a:solidFill>
                        <a:srgbClr val="CCCCCC"/>
                      </a:solidFill>
                      <a:prstDash val="solid"/>
                      <a:round/>
                      <a:headEnd len="sm" w="sm" type="none"/>
                      <a:tailEnd len="sm" w="sm" type="none"/>
                    </a:lnL>
                    <a:lnR cap="flat" cmpd="sng" w="19050">
                      <a:solidFill>
                        <a:srgbClr val="CCCCCC"/>
                      </a:solidFill>
                      <a:prstDash val="solid"/>
                      <a:round/>
                      <a:headEnd len="sm" w="sm" type="none"/>
                      <a:tailEnd len="sm" w="sm" type="none"/>
                    </a:lnR>
                    <a:lnT cap="flat" cmpd="sng" w="19050">
                      <a:solidFill>
                        <a:srgbClr val="CCCCCC"/>
                      </a:solidFill>
                      <a:prstDash val="solid"/>
                      <a:round/>
                      <a:headEnd len="sm" w="sm" type="none"/>
                      <a:tailEnd len="sm" w="sm" type="none"/>
                    </a:lnT>
                    <a:lnB cap="flat" cmpd="sng" w="19050">
                      <a:solidFill>
                        <a:srgbClr val="CCCCCC"/>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b="1" lang="en-US" sz="1700">
                          <a:latin typeface="Proxima Nova"/>
                          <a:ea typeface="Proxima Nova"/>
                          <a:cs typeface="Proxima Nova"/>
                          <a:sym typeface="Proxima Nova"/>
                        </a:rPr>
                        <a:t>UNDP Partnership</a:t>
                      </a:r>
                      <a:endParaRPr b="1" sz="1700" u="none" cap="none" strike="noStrike">
                        <a:latin typeface="Proxima Nova"/>
                        <a:ea typeface="Proxima Nova"/>
                        <a:cs typeface="Proxima Nova"/>
                        <a:sym typeface="Proxima Nova"/>
                      </a:endParaRPr>
                    </a:p>
                  </a:txBody>
                  <a:tcPr marT="91425" marB="91425" marR="91425" marL="91425" anchor="ctr">
                    <a:lnL cap="flat" cmpd="sng" w="19050">
                      <a:solidFill>
                        <a:srgbClr val="CCCCCC"/>
                      </a:solidFill>
                      <a:prstDash val="solid"/>
                      <a:round/>
                      <a:headEnd len="sm" w="sm" type="none"/>
                      <a:tailEnd len="sm" w="sm" type="none"/>
                    </a:lnL>
                    <a:lnR cap="flat" cmpd="sng" w="19050">
                      <a:solidFill>
                        <a:srgbClr val="CCCCCC"/>
                      </a:solidFill>
                      <a:prstDash val="solid"/>
                      <a:round/>
                      <a:headEnd len="sm" w="sm" type="none"/>
                      <a:tailEnd len="sm" w="sm" type="none"/>
                    </a:lnR>
                    <a:lnT cap="flat" cmpd="sng" w="19050">
                      <a:solidFill>
                        <a:srgbClr val="CCCCCC"/>
                      </a:solidFill>
                      <a:prstDash val="solid"/>
                      <a:round/>
                      <a:headEnd len="sm" w="sm" type="none"/>
                      <a:tailEnd len="sm" w="sm" type="none"/>
                    </a:lnT>
                    <a:lnB cap="flat" cmpd="sng" w="19050">
                      <a:solidFill>
                        <a:srgbClr val="CCCCCC"/>
                      </a:solidFill>
                      <a:prstDash val="solid"/>
                      <a:round/>
                      <a:headEnd len="sm" w="sm" type="none"/>
                      <a:tailEnd len="sm" w="sm" type="none"/>
                    </a:lnB>
                    <a:solidFill>
                      <a:srgbClr val="EFEFEF"/>
                    </a:solidFill>
                  </a:tcPr>
                </a:tc>
              </a:tr>
              <a:tr h="1470175">
                <a:tc>
                  <a:txBody>
                    <a:bodyPr/>
                    <a:lstStyle/>
                    <a:p>
                      <a:pPr indent="0" lvl="0" marL="0" marR="0" rtl="0" algn="ctr">
                        <a:lnSpc>
                          <a:spcPct val="100000"/>
                        </a:lnSpc>
                        <a:spcBef>
                          <a:spcPts val="0"/>
                        </a:spcBef>
                        <a:spcAft>
                          <a:spcPts val="0"/>
                        </a:spcAft>
                        <a:buClr>
                          <a:srgbClr val="000000"/>
                        </a:buClr>
                        <a:buSzPts val="1700"/>
                        <a:buFont typeface="Arial"/>
                        <a:buNone/>
                      </a:pPr>
                      <a:br>
                        <a:rPr b="1" lang="en-US" sz="1700" u="none" cap="none" strike="noStrike">
                          <a:latin typeface="Proxima Nova"/>
                          <a:ea typeface="Proxima Nova"/>
                          <a:cs typeface="Proxima Nova"/>
                          <a:sym typeface="Proxima Nova"/>
                        </a:rPr>
                      </a:br>
                      <a:r>
                        <a:rPr b="1" lang="en-US" sz="1700">
                          <a:latin typeface="Proxima Nova"/>
                          <a:ea typeface="Proxima Nova"/>
                          <a:cs typeface="Proxima Nova"/>
                          <a:sym typeface="Proxima Nova"/>
                        </a:rPr>
                        <a:t>LifeBox Grant</a:t>
                      </a:r>
                      <a:r>
                        <a:rPr b="1" lang="en-US" sz="1700" u="none" cap="none" strike="noStrike">
                          <a:latin typeface="Proxima Nova"/>
                          <a:ea typeface="Proxima Nova"/>
                          <a:cs typeface="Proxima Nova"/>
                          <a:sym typeface="Proxima Nova"/>
                        </a:rPr>
                        <a:t>. </a:t>
                      </a:r>
                      <a:endParaRPr b="1" sz="1700" u="none" cap="none" strike="noStrike">
                        <a:latin typeface="Proxima Nova"/>
                        <a:ea typeface="Proxima Nova"/>
                        <a:cs typeface="Proxima Nova"/>
                        <a:sym typeface="Proxima Nova"/>
                      </a:endParaRPr>
                    </a:p>
                  </a:txBody>
                  <a:tcPr marT="91425" marB="91425" marR="91425" marL="91425" anchor="ctr">
                    <a:lnL cap="flat" cmpd="sng" w="19050">
                      <a:solidFill>
                        <a:srgbClr val="999999"/>
                      </a:solidFill>
                      <a:prstDash val="solid"/>
                      <a:round/>
                      <a:headEnd len="sm" w="sm" type="none"/>
                      <a:tailEnd len="sm" w="sm" type="none"/>
                    </a:lnL>
                    <a:lnR cap="flat" cmpd="sng" w="19050">
                      <a:solidFill>
                        <a:srgbClr val="999999"/>
                      </a:solidFill>
                      <a:prstDash val="solid"/>
                      <a:round/>
                      <a:headEnd len="sm" w="sm" type="none"/>
                      <a:tailEnd len="sm" w="sm" type="none"/>
                    </a:lnR>
                    <a:lnT cap="flat" cmpd="sng" w="19050">
                      <a:solidFill>
                        <a:srgbClr val="CCCCCC"/>
                      </a:solidFill>
                      <a:prstDash val="solid"/>
                      <a:round/>
                      <a:headEnd len="sm" w="sm" type="none"/>
                      <a:tailEnd len="sm" w="sm" type="none"/>
                    </a:lnT>
                    <a:lnB cap="flat" cmpd="sng" w="19050">
                      <a:solidFill>
                        <a:srgbClr val="999999"/>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b="1" lang="en-US" sz="1700">
                          <a:latin typeface="Proxima Nova"/>
                          <a:ea typeface="Proxima Nova"/>
                          <a:cs typeface="Proxima Nova"/>
                          <a:sym typeface="Proxima Nova"/>
                        </a:rPr>
                        <a:t>Ethiopian Diaspora</a:t>
                      </a:r>
                      <a:br>
                        <a:rPr b="1" lang="en-US" sz="1700">
                          <a:latin typeface="Proxima Nova"/>
                          <a:ea typeface="Proxima Nova"/>
                          <a:cs typeface="Proxima Nova"/>
                          <a:sym typeface="Proxima Nova"/>
                        </a:rPr>
                      </a:br>
                      <a:r>
                        <a:rPr b="1" lang="en-US" sz="1700">
                          <a:latin typeface="Proxima Nova"/>
                          <a:ea typeface="Proxima Nova"/>
                          <a:cs typeface="Proxima Nova"/>
                          <a:sym typeface="Proxima Nova"/>
                        </a:rPr>
                        <a:t>Council Partnership</a:t>
                      </a:r>
                      <a:endParaRPr b="1" sz="1700" u="none" cap="none" strike="noStrike">
                        <a:latin typeface="Proxima Nova"/>
                        <a:ea typeface="Proxima Nova"/>
                        <a:cs typeface="Proxima Nova"/>
                        <a:sym typeface="Proxima Nova"/>
                      </a:endParaRPr>
                    </a:p>
                  </a:txBody>
                  <a:tcPr marT="91425" marB="91425" marR="91425" marL="91425" anchor="ctr">
                    <a:lnL cap="flat" cmpd="sng" w="19050">
                      <a:solidFill>
                        <a:srgbClr val="999999"/>
                      </a:solidFill>
                      <a:prstDash val="solid"/>
                      <a:round/>
                      <a:headEnd len="sm" w="sm" type="none"/>
                      <a:tailEnd len="sm" w="sm" type="none"/>
                    </a:lnL>
                    <a:lnR cap="flat" cmpd="sng" w="19050">
                      <a:solidFill>
                        <a:srgbClr val="999999"/>
                      </a:solidFill>
                      <a:prstDash val="solid"/>
                      <a:round/>
                      <a:headEnd len="sm" w="sm" type="none"/>
                      <a:tailEnd len="sm" w="sm" type="none"/>
                    </a:lnR>
                    <a:lnT cap="flat" cmpd="sng" w="19050">
                      <a:solidFill>
                        <a:srgbClr val="CCCCCC"/>
                      </a:solidFill>
                      <a:prstDash val="solid"/>
                      <a:round/>
                      <a:headEnd len="sm" w="sm" type="none"/>
                      <a:tailEnd len="sm" w="sm" type="none"/>
                    </a:lnT>
                    <a:lnB cap="flat" cmpd="sng" w="19050">
                      <a:solidFill>
                        <a:srgbClr val="999999"/>
                      </a:solidFill>
                      <a:prstDash val="solid"/>
                      <a:round/>
                      <a:headEnd len="sm" w="sm" type="none"/>
                      <a:tailEnd len="sm" w="sm" type="none"/>
                    </a:lnB>
                    <a:solidFill>
                      <a:srgbClr val="D9D9D9"/>
                    </a:solidFill>
                  </a:tcPr>
                </a:tc>
              </a:tr>
              <a:tr h="1434500">
                <a:tc>
                  <a:txBody>
                    <a:bodyPr/>
                    <a:lstStyle/>
                    <a:p>
                      <a:pPr indent="0" lvl="0" marL="0" marR="0" rtl="0" algn="ctr">
                        <a:lnSpc>
                          <a:spcPct val="100000"/>
                        </a:lnSpc>
                        <a:spcBef>
                          <a:spcPts val="0"/>
                        </a:spcBef>
                        <a:spcAft>
                          <a:spcPts val="0"/>
                        </a:spcAft>
                        <a:buClr>
                          <a:srgbClr val="000000"/>
                        </a:buClr>
                        <a:buSzPts val="1700"/>
                        <a:buFont typeface="Arial"/>
                        <a:buNone/>
                      </a:pPr>
                      <a:br>
                        <a:rPr b="1" lang="en-US" sz="1700" u="none" cap="none" strike="noStrike">
                          <a:latin typeface="Proxima Nova"/>
                          <a:ea typeface="Proxima Nova"/>
                          <a:cs typeface="Proxima Nova"/>
                          <a:sym typeface="Proxima Nova"/>
                        </a:rPr>
                      </a:br>
                      <a:r>
                        <a:rPr b="1" lang="en-US" sz="1700">
                          <a:solidFill>
                            <a:schemeClr val="dk1"/>
                          </a:solidFill>
                          <a:latin typeface="Proxima Nova"/>
                          <a:ea typeface="Proxima Nova"/>
                          <a:cs typeface="Proxima Nova"/>
                          <a:sym typeface="Proxima Nova"/>
                        </a:rPr>
                        <a:t>Tegbareid</a:t>
                      </a:r>
                      <a:br>
                        <a:rPr b="1" lang="en-US" sz="1700">
                          <a:solidFill>
                            <a:schemeClr val="dk1"/>
                          </a:solidFill>
                          <a:latin typeface="Proxima Nova"/>
                          <a:ea typeface="Proxima Nova"/>
                          <a:cs typeface="Proxima Nova"/>
                          <a:sym typeface="Proxima Nova"/>
                        </a:rPr>
                      </a:br>
                      <a:r>
                        <a:rPr b="1" lang="en-US" sz="1700">
                          <a:solidFill>
                            <a:schemeClr val="dk1"/>
                          </a:solidFill>
                          <a:latin typeface="Proxima Nova"/>
                          <a:ea typeface="Proxima Nova"/>
                          <a:cs typeface="Proxima Nova"/>
                          <a:sym typeface="Proxima Nova"/>
                        </a:rPr>
                        <a:t> </a:t>
                      </a:r>
                      <a:r>
                        <a:rPr b="1" lang="en-US" sz="1700">
                          <a:solidFill>
                            <a:schemeClr val="dk1"/>
                          </a:solidFill>
                          <a:latin typeface="Proxima Nova"/>
                          <a:ea typeface="Proxima Nova"/>
                          <a:cs typeface="Proxima Nova"/>
                          <a:sym typeface="Proxima Nova"/>
                        </a:rPr>
                        <a:t>Partnerships</a:t>
                      </a:r>
                      <a:endParaRPr b="1" sz="1700">
                        <a:solidFill>
                          <a:schemeClr val="dk1"/>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700"/>
                        <a:buFont typeface="Arial"/>
                        <a:buNone/>
                      </a:pPr>
                      <a:r>
                        <a:t/>
                      </a:r>
                      <a:endParaRPr b="1" sz="1700">
                        <a:latin typeface="Proxima Nova"/>
                        <a:ea typeface="Proxima Nova"/>
                        <a:cs typeface="Proxima Nova"/>
                        <a:sym typeface="Proxima Nova"/>
                      </a:endParaRPr>
                    </a:p>
                  </a:txBody>
                  <a:tcPr marT="91425" marB="91425" marR="91425" marL="91425"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999999"/>
                      </a:solidFill>
                      <a:prstDash val="solid"/>
                      <a:round/>
                      <a:headEnd len="sm" w="sm" type="none"/>
                      <a:tailEnd len="sm" w="sm" type="none"/>
                    </a:lnT>
                    <a:lnB cap="flat" cmpd="sng" w="19050">
                      <a:solidFill>
                        <a:srgbClr val="666666"/>
                      </a:solidFill>
                      <a:prstDash val="solid"/>
                      <a:round/>
                      <a:headEnd len="sm" w="sm" type="none"/>
                      <a:tailEnd len="sm" w="sm" type="none"/>
                    </a:lnB>
                    <a:solidFill>
                      <a:srgbClr val="B7B7B7"/>
                    </a:solidFill>
                  </a:tcPr>
                </a:tc>
                <a:tc>
                  <a:txBody>
                    <a:bodyPr/>
                    <a:lstStyle/>
                    <a:p>
                      <a:pPr indent="0" lvl="0" marL="0" marR="0" rtl="0" algn="ctr">
                        <a:lnSpc>
                          <a:spcPct val="100000"/>
                        </a:lnSpc>
                        <a:spcBef>
                          <a:spcPts val="0"/>
                        </a:spcBef>
                        <a:spcAft>
                          <a:spcPts val="0"/>
                        </a:spcAft>
                        <a:buClr>
                          <a:srgbClr val="000000"/>
                        </a:buClr>
                        <a:buSzPts val="1700"/>
                        <a:buFont typeface="Arial"/>
                        <a:buNone/>
                      </a:pPr>
                      <a:br>
                        <a:rPr b="1" lang="en-US" sz="1700" u="none" cap="none" strike="noStrike">
                          <a:latin typeface="Proxima Nova"/>
                          <a:ea typeface="Proxima Nova"/>
                          <a:cs typeface="Proxima Nova"/>
                          <a:sym typeface="Proxima Nova"/>
                        </a:rPr>
                      </a:br>
                      <a:r>
                        <a:rPr b="1" lang="en-US" sz="1700" u="none" cap="none" strike="noStrike">
                          <a:solidFill>
                            <a:srgbClr val="000000"/>
                          </a:solidFill>
                          <a:latin typeface="Proxima Nova"/>
                          <a:ea typeface="Proxima Nova"/>
                          <a:cs typeface="Proxima Nova"/>
                          <a:sym typeface="Proxima Nova"/>
                        </a:rPr>
                        <a:t>Surveyed </a:t>
                      </a:r>
                      <a:br>
                        <a:rPr b="1" lang="en-US" sz="1700" u="none" cap="none" strike="noStrike">
                          <a:solidFill>
                            <a:srgbClr val="000000"/>
                          </a:solidFill>
                          <a:latin typeface="Proxima Nova"/>
                          <a:ea typeface="Proxima Nova"/>
                          <a:cs typeface="Proxima Nova"/>
                          <a:sym typeface="Proxima Nova"/>
                        </a:rPr>
                      </a:br>
                      <a:r>
                        <a:rPr b="1" lang="en-US" sz="1700" u="none" cap="none" strike="noStrike">
                          <a:solidFill>
                            <a:srgbClr val="000000"/>
                          </a:solidFill>
                          <a:latin typeface="Proxima Nova"/>
                          <a:ea typeface="Proxima Nova"/>
                          <a:cs typeface="Proxima Nova"/>
                          <a:sym typeface="Proxima Nova"/>
                        </a:rPr>
                        <a:t>doctors</a:t>
                      </a:r>
                      <a:br>
                        <a:rPr b="1" lang="en-US" sz="1700" u="none" cap="none" strike="noStrike">
                          <a:solidFill>
                            <a:srgbClr val="000000"/>
                          </a:solidFill>
                          <a:latin typeface="Proxima Nova"/>
                          <a:ea typeface="Proxima Nova"/>
                          <a:cs typeface="Proxima Nova"/>
                          <a:sym typeface="Proxima Nova"/>
                        </a:rPr>
                      </a:br>
                      <a:r>
                        <a:rPr b="1" lang="en-US" sz="1700" u="none" cap="none" strike="noStrike">
                          <a:solidFill>
                            <a:srgbClr val="000000"/>
                          </a:solidFill>
                          <a:latin typeface="Proxima Nova"/>
                          <a:ea typeface="Proxima Nova"/>
                          <a:cs typeface="Proxima Nova"/>
                          <a:sym typeface="Proxima Nova"/>
                        </a:rPr>
                        <a:t>in Ethiopia</a:t>
                      </a:r>
                      <a:br>
                        <a:rPr b="1" lang="en-US" sz="1700" u="none" cap="none" strike="noStrike">
                          <a:latin typeface="Proxima Nova"/>
                          <a:ea typeface="Proxima Nova"/>
                          <a:cs typeface="Proxima Nova"/>
                          <a:sym typeface="Proxima Nova"/>
                        </a:rPr>
                      </a:br>
                      <a:endParaRPr b="1" sz="1700" u="none" cap="none" strike="noStrike">
                        <a:latin typeface="Proxima Nova"/>
                        <a:ea typeface="Proxima Nova"/>
                        <a:cs typeface="Proxima Nova"/>
                        <a:sym typeface="Proxima Nova"/>
                      </a:endParaRPr>
                    </a:p>
                  </a:txBody>
                  <a:tcPr marT="91425" marB="91425" marR="91425" marL="91425"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999999"/>
                      </a:solidFill>
                      <a:prstDash val="solid"/>
                      <a:round/>
                      <a:headEnd len="sm" w="sm" type="none"/>
                      <a:tailEnd len="sm" w="sm" type="none"/>
                    </a:lnT>
                    <a:lnB cap="flat" cmpd="sng" w="19050">
                      <a:solidFill>
                        <a:srgbClr val="666666"/>
                      </a:solidFill>
                      <a:prstDash val="solid"/>
                      <a:round/>
                      <a:headEnd len="sm" w="sm" type="none"/>
                      <a:tailEnd len="sm" w="sm" type="none"/>
                    </a:lnB>
                    <a:solidFill>
                      <a:srgbClr val="B7B7B7"/>
                    </a:solidFill>
                  </a:tcPr>
                </a:tc>
              </a:tr>
            </a:tbl>
          </a:graphicData>
        </a:graphic>
      </p:graphicFrame>
      <p:sp>
        <p:nvSpPr>
          <p:cNvPr id="164" name="Google Shape;164;p23"/>
          <p:cNvSpPr txBox="1"/>
          <p:nvPr/>
        </p:nvSpPr>
        <p:spPr>
          <a:xfrm>
            <a:off x="0" y="4282600"/>
            <a:ext cx="9144000" cy="8547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1" i="0" lang="en-US" sz="4000" u="none" cap="none" strike="noStrike">
                <a:solidFill>
                  <a:srgbClr val="222222"/>
                </a:solidFill>
                <a:latin typeface="Roboto"/>
                <a:ea typeface="Roboto"/>
                <a:cs typeface="Roboto"/>
                <a:sym typeface="Roboto"/>
              </a:rPr>
              <a:t>Key Accomplishments  </a:t>
            </a:r>
            <a:endParaRPr b="1" i="0" sz="4000" u="none" cap="none" strike="noStrike">
              <a:solidFill>
                <a:srgbClr val="000000"/>
              </a:solidFill>
              <a:latin typeface="Roboto"/>
              <a:ea typeface="Roboto"/>
              <a:cs typeface="Roboto"/>
              <a:sym typeface="Roboto"/>
            </a:endParaRPr>
          </a:p>
        </p:txBody>
      </p:sp>
      <p:sp>
        <p:nvSpPr>
          <p:cNvPr id="165" name="Google Shape;165;p23"/>
          <p:cNvSpPr/>
          <p:nvPr/>
        </p:nvSpPr>
        <p:spPr>
          <a:xfrm>
            <a:off x="3808325" y="1341048"/>
            <a:ext cx="1590900" cy="1553400"/>
          </a:xfrm>
          <a:prstGeom prst="ellipse">
            <a:avLst/>
          </a:prstGeom>
          <a:solidFill>
            <a:srgbClr val="FFD443"/>
          </a:solidFill>
          <a:ln cap="flat" cmpd="sng" w="19050">
            <a:solidFill>
              <a:srgbClr val="F1C232"/>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6" name="Google Shape;166;p23"/>
          <p:cNvPicPr preferRelativeResize="0"/>
          <p:nvPr/>
        </p:nvPicPr>
        <p:blipFill rotWithShape="1">
          <a:blip r:embed="rId3">
            <a:alphaModFix/>
          </a:blip>
          <a:srcRect b="0" l="0" r="0" t="0"/>
          <a:stretch/>
        </p:blipFill>
        <p:spPr>
          <a:xfrm>
            <a:off x="4001523" y="1500212"/>
            <a:ext cx="1204500" cy="1150200"/>
          </a:xfrm>
          <a:prstGeom prst="roundRect">
            <a:avLst>
              <a:gd fmla="val 16667" name="adj"/>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4"/>
          <p:cNvPicPr preferRelativeResize="0"/>
          <p:nvPr/>
        </p:nvPicPr>
        <p:blipFill>
          <a:blip r:embed="rId3">
            <a:alphaModFix/>
          </a:blip>
          <a:stretch>
            <a:fillRect/>
          </a:stretch>
        </p:blipFill>
        <p:spPr>
          <a:xfrm>
            <a:off x="142575" y="2571750"/>
            <a:ext cx="4054800" cy="2283900"/>
          </a:xfrm>
          <a:prstGeom prst="roundRect">
            <a:avLst>
              <a:gd fmla="val 16667" name="adj"/>
            </a:avLst>
          </a:prstGeom>
          <a:noFill/>
          <a:ln cap="flat" cmpd="sng" w="28575">
            <a:solidFill>
              <a:srgbClr val="FFFFFF"/>
            </a:solidFill>
            <a:prstDash val="solid"/>
            <a:round/>
            <a:headEnd len="sm" w="sm" type="none"/>
            <a:tailEnd len="sm" w="sm" type="none"/>
          </a:ln>
        </p:spPr>
      </p:pic>
      <p:sp>
        <p:nvSpPr>
          <p:cNvPr id="172" name="Google Shape;172;p24"/>
          <p:cNvSpPr txBox="1"/>
          <p:nvPr>
            <p:ph idx="1" type="subTitle"/>
          </p:nvPr>
        </p:nvSpPr>
        <p:spPr>
          <a:xfrm>
            <a:off x="0" y="0"/>
            <a:ext cx="9144000" cy="792600"/>
          </a:xfrm>
          <a:prstGeom prst="rect">
            <a:avLst/>
          </a:prstGeom>
          <a:solidFill>
            <a:srgbClr val="FFD443"/>
          </a:solidFill>
        </p:spPr>
        <p:txBody>
          <a:bodyPr anchorCtr="0" anchor="t" bIns="91425" lIns="91425" spcFirstLastPara="1" rIns="91425" wrap="square" tIns="91425">
            <a:noAutofit/>
          </a:bodyPr>
          <a:lstStyle/>
          <a:p>
            <a:pPr indent="0" lvl="0" marL="0" rtl="0" algn="r">
              <a:spcBef>
                <a:spcPts val="0"/>
              </a:spcBef>
              <a:spcAft>
                <a:spcPts val="0"/>
              </a:spcAft>
              <a:buNone/>
            </a:pPr>
            <a:r>
              <a:rPr b="1" lang="en-US" sz="4300">
                <a:latin typeface="Proxima Nova"/>
                <a:ea typeface="Proxima Nova"/>
                <a:cs typeface="Proxima Nova"/>
                <a:sym typeface="Proxima Nova"/>
              </a:rPr>
              <a:t>Three Main Tasks </a:t>
            </a:r>
            <a:endParaRPr b="1" sz="4300">
              <a:latin typeface="Proxima Nova"/>
              <a:ea typeface="Proxima Nova"/>
              <a:cs typeface="Proxima Nova"/>
              <a:sym typeface="Proxima Nova"/>
            </a:endParaRPr>
          </a:p>
        </p:txBody>
      </p:sp>
      <p:pic>
        <p:nvPicPr>
          <p:cNvPr id="173" name="Google Shape;173;p24"/>
          <p:cNvPicPr preferRelativeResize="0"/>
          <p:nvPr/>
        </p:nvPicPr>
        <p:blipFill rotWithShape="1">
          <a:blip r:embed="rId4">
            <a:alphaModFix/>
          </a:blip>
          <a:srcRect b="0" l="0" r="1632" t="0"/>
          <a:stretch/>
        </p:blipFill>
        <p:spPr>
          <a:xfrm>
            <a:off x="4247225" y="1698775"/>
            <a:ext cx="4802400" cy="2380800"/>
          </a:xfrm>
          <a:prstGeom prst="roundRect">
            <a:avLst>
              <a:gd fmla="val 16667" name="adj"/>
            </a:avLst>
          </a:prstGeom>
          <a:noFill/>
          <a:ln cap="flat" cmpd="sng" w="28575">
            <a:solidFill>
              <a:srgbClr val="434343"/>
            </a:solidFill>
            <a:prstDash val="solid"/>
            <a:round/>
            <a:headEnd len="sm" w="sm" type="none"/>
            <a:tailEnd len="sm" w="sm" type="none"/>
          </a:ln>
        </p:spPr>
      </p:pic>
      <p:pic>
        <p:nvPicPr>
          <p:cNvPr id="174" name="Google Shape;174;p24"/>
          <p:cNvPicPr preferRelativeResize="0"/>
          <p:nvPr/>
        </p:nvPicPr>
        <p:blipFill>
          <a:blip r:embed="rId5">
            <a:alphaModFix/>
          </a:blip>
          <a:stretch>
            <a:fillRect/>
          </a:stretch>
        </p:blipFill>
        <p:spPr>
          <a:xfrm>
            <a:off x="390300" y="358275"/>
            <a:ext cx="3257400" cy="2095500"/>
          </a:xfrm>
          <a:prstGeom prst="roundRect">
            <a:avLst>
              <a:gd fmla="val 16667" name="adj"/>
            </a:avLst>
          </a:prstGeom>
          <a:noFill/>
          <a:ln cap="flat" cmpd="sng" w="19050">
            <a:solidFill>
              <a:schemeClr val="dk2"/>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25"/>
          <p:cNvPicPr preferRelativeResize="0"/>
          <p:nvPr/>
        </p:nvPicPr>
        <p:blipFill>
          <a:blip r:embed="rId3">
            <a:alphaModFix/>
          </a:blip>
          <a:stretch>
            <a:fillRect/>
          </a:stretch>
        </p:blipFill>
        <p:spPr>
          <a:xfrm>
            <a:off x="142575" y="2571750"/>
            <a:ext cx="4054800" cy="2283900"/>
          </a:xfrm>
          <a:prstGeom prst="roundRect">
            <a:avLst>
              <a:gd fmla="val 16667" name="adj"/>
            </a:avLst>
          </a:prstGeom>
          <a:noFill/>
          <a:ln cap="flat" cmpd="sng" w="28575">
            <a:solidFill>
              <a:srgbClr val="FFFFFF"/>
            </a:solidFill>
            <a:prstDash val="solid"/>
            <a:round/>
            <a:headEnd len="sm" w="sm" type="none"/>
            <a:tailEnd len="sm" w="sm" type="none"/>
          </a:ln>
        </p:spPr>
      </p:pic>
      <p:sp>
        <p:nvSpPr>
          <p:cNvPr id="180" name="Google Shape;180;p25"/>
          <p:cNvSpPr txBox="1"/>
          <p:nvPr>
            <p:ph idx="1" type="subTitle"/>
          </p:nvPr>
        </p:nvSpPr>
        <p:spPr>
          <a:xfrm>
            <a:off x="0" y="0"/>
            <a:ext cx="9144000" cy="792600"/>
          </a:xfrm>
          <a:prstGeom prst="rect">
            <a:avLst/>
          </a:prstGeom>
          <a:solidFill>
            <a:srgbClr val="FFD443"/>
          </a:solidFill>
        </p:spPr>
        <p:txBody>
          <a:bodyPr anchorCtr="0" anchor="t" bIns="91425" lIns="91425" spcFirstLastPara="1" rIns="91425" wrap="square" tIns="91425">
            <a:noAutofit/>
          </a:bodyPr>
          <a:lstStyle/>
          <a:p>
            <a:pPr indent="0" lvl="0" marL="0" rtl="0" algn="r">
              <a:spcBef>
                <a:spcPts val="0"/>
              </a:spcBef>
              <a:spcAft>
                <a:spcPts val="0"/>
              </a:spcAft>
              <a:buNone/>
            </a:pPr>
            <a:r>
              <a:rPr b="1" lang="en-US" sz="4300">
                <a:latin typeface="Proxima Nova"/>
                <a:ea typeface="Proxima Nova"/>
                <a:cs typeface="Proxima Nova"/>
                <a:sym typeface="Proxima Nova"/>
              </a:rPr>
              <a:t>Three Main Tasks </a:t>
            </a:r>
            <a:endParaRPr b="1" sz="4300">
              <a:latin typeface="Proxima Nova"/>
              <a:ea typeface="Proxima Nova"/>
              <a:cs typeface="Proxima Nova"/>
              <a:sym typeface="Proxima Nova"/>
            </a:endParaRPr>
          </a:p>
        </p:txBody>
      </p:sp>
      <p:pic>
        <p:nvPicPr>
          <p:cNvPr id="181" name="Google Shape;181;p25"/>
          <p:cNvPicPr preferRelativeResize="0"/>
          <p:nvPr/>
        </p:nvPicPr>
        <p:blipFill rotWithShape="1">
          <a:blip r:embed="rId4">
            <a:alphaModFix/>
          </a:blip>
          <a:srcRect b="0" l="0" r="1632" t="0"/>
          <a:stretch/>
        </p:blipFill>
        <p:spPr>
          <a:xfrm>
            <a:off x="4247225" y="1698775"/>
            <a:ext cx="4802400" cy="2380800"/>
          </a:xfrm>
          <a:prstGeom prst="roundRect">
            <a:avLst>
              <a:gd fmla="val 16667" name="adj"/>
            </a:avLst>
          </a:prstGeom>
          <a:noFill/>
          <a:ln cap="flat" cmpd="sng" w="28575">
            <a:solidFill>
              <a:srgbClr val="434343"/>
            </a:solidFill>
            <a:prstDash val="solid"/>
            <a:round/>
            <a:headEnd len="sm" w="sm" type="none"/>
            <a:tailEnd len="sm" w="sm" type="none"/>
          </a:ln>
        </p:spPr>
      </p:pic>
      <p:pic>
        <p:nvPicPr>
          <p:cNvPr id="182" name="Google Shape;182;p25"/>
          <p:cNvPicPr preferRelativeResize="0"/>
          <p:nvPr/>
        </p:nvPicPr>
        <p:blipFill>
          <a:blip r:embed="rId5">
            <a:alphaModFix/>
          </a:blip>
          <a:stretch>
            <a:fillRect/>
          </a:stretch>
        </p:blipFill>
        <p:spPr>
          <a:xfrm>
            <a:off x="390300" y="358275"/>
            <a:ext cx="3257400" cy="2095500"/>
          </a:xfrm>
          <a:prstGeom prst="roundRect">
            <a:avLst>
              <a:gd fmla="val 16667" name="adj"/>
            </a:avLst>
          </a:prstGeom>
          <a:noFill/>
          <a:ln cap="flat" cmpd="sng" w="19050">
            <a:solidFill>
              <a:schemeClr val="dk2"/>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443"/>
        </a:solidFill>
      </p:bgPr>
    </p:bg>
    <p:spTree>
      <p:nvGrpSpPr>
        <p:cNvPr id="186" name="Shape 186"/>
        <p:cNvGrpSpPr/>
        <p:nvPr/>
      </p:nvGrpSpPr>
      <p:grpSpPr>
        <a:xfrm>
          <a:off x="0" y="0"/>
          <a:ext cx="0" cy="0"/>
          <a:chOff x="0" y="0"/>
          <a:chExt cx="0" cy="0"/>
        </a:xfrm>
      </p:grpSpPr>
      <p:sp>
        <p:nvSpPr>
          <p:cNvPr id="187" name="Google Shape;187;p26"/>
          <p:cNvSpPr txBox="1"/>
          <p:nvPr>
            <p:ph type="ctrTitle"/>
          </p:nvPr>
        </p:nvSpPr>
        <p:spPr>
          <a:xfrm>
            <a:off x="75783" y="685575"/>
            <a:ext cx="8520600" cy="2052600"/>
          </a:xfrm>
          <a:prstGeom prst="rect">
            <a:avLst/>
          </a:prstGeom>
          <a:solidFill>
            <a:srgbClr val="FFD443"/>
          </a:solidFill>
        </p:spPr>
        <p:txBody>
          <a:bodyPr anchorCtr="0" anchor="b" bIns="91425" lIns="91425" spcFirstLastPara="1" rIns="91425" wrap="square" tIns="91425">
            <a:noAutofit/>
          </a:bodyPr>
          <a:lstStyle/>
          <a:p>
            <a:pPr indent="0" lvl="0" marL="0" rtl="0" algn="l">
              <a:spcBef>
                <a:spcPts val="0"/>
              </a:spcBef>
              <a:spcAft>
                <a:spcPts val="0"/>
              </a:spcAft>
              <a:buNone/>
            </a:pPr>
            <a:r>
              <a:rPr b="1" lang="en-US"/>
              <a:t>Thank you</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61" name="Shape 61"/>
        <p:cNvGrpSpPr/>
        <p:nvPr/>
      </p:nvGrpSpPr>
      <p:grpSpPr>
        <a:xfrm>
          <a:off x="0" y="0"/>
          <a:ext cx="0" cy="0"/>
          <a:chOff x="0" y="0"/>
          <a:chExt cx="0" cy="0"/>
        </a:xfrm>
      </p:grpSpPr>
      <p:pic>
        <p:nvPicPr>
          <p:cNvPr id="62" name="Google Shape;62;p14"/>
          <p:cNvPicPr preferRelativeResize="0"/>
          <p:nvPr/>
        </p:nvPicPr>
        <p:blipFill rotWithShape="1">
          <a:blip r:embed="rId3">
            <a:alphaModFix/>
          </a:blip>
          <a:srcRect b="0" l="0" r="0" t="0"/>
          <a:stretch/>
        </p:blipFill>
        <p:spPr>
          <a:xfrm>
            <a:off x="27213" y="75675"/>
            <a:ext cx="9089575" cy="5143499"/>
          </a:xfrm>
          <a:prstGeom prst="rect">
            <a:avLst/>
          </a:prstGeom>
          <a:noFill/>
          <a:ln cap="flat" cmpd="sng" w="76200">
            <a:solidFill>
              <a:srgbClr val="FFFFFF"/>
            </a:solidFill>
            <a:prstDash val="solid"/>
            <a:round/>
            <a:headEnd len="sm" w="sm" type="none"/>
            <a:tailEnd len="sm" w="sm" type="none"/>
          </a:ln>
        </p:spPr>
      </p:pic>
      <p:sp>
        <p:nvSpPr>
          <p:cNvPr id="63" name="Google Shape;63;p14"/>
          <p:cNvSpPr txBox="1"/>
          <p:nvPr/>
        </p:nvSpPr>
        <p:spPr>
          <a:xfrm>
            <a:off x="2682850" y="1799600"/>
            <a:ext cx="3724500" cy="1242900"/>
          </a:xfrm>
          <a:prstGeom prst="rect">
            <a:avLst/>
          </a:prstGeom>
          <a:solidFill>
            <a:srgbClr val="FFD443"/>
          </a:solidFill>
          <a:ln cap="flat" cmpd="sng" w="38100">
            <a:solidFill>
              <a:srgbClr val="FFFFF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800"/>
              <a:buFont typeface="Arial"/>
              <a:buNone/>
            </a:pPr>
            <a:r>
              <a:rPr b="0" i="0" lang="en-US" sz="3800" u="none" cap="none" strike="noStrike">
                <a:solidFill>
                  <a:srgbClr val="434343"/>
                </a:solidFill>
                <a:latin typeface="Proxima Nova"/>
                <a:ea typeface="Proxima Nova"/>
                <a:cs typeface="Proxima Nova"/>
                <a:sym typeface="Proxima Nova"/>
              </a:rPr>
              <a:t>Meet Our Team</a:t>
            </a:r>
            <a:endParaRPr b="0" i="0" sz="38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443"/>
        </a:solidFill>
      </p:bgPr>
    </p:bg>
    <p:spTree>
      <p:nvGrpSpPr>
        <p:cNvPr id="67" name="Shape 67"/>
        <p:cNvGrpSpPr/>
        <p:nvPr/>
      </p:nvGrpSpPr>
      <p:grpSpPr>
        <a:xfrm>
          <a:off x="0" y="0"/>
          <a:ext cx="0" cy="0"/>
          <a:chOff x="0" y="0"/>
          <a:chExt cx="0" cy="0"/>
        </a:xfrm>
      </p:grpSpPr>
      <p:pic>
        <p:nvPicPr>
          <p:cNvPr id="68" name="Google Shape;68;p15"/>
          <p:cNvPicPr preferRelativeResize="0"/>
          <p:nvPr/>
        </p:nvPicPr>
        <p:blipFill>
          <a:blip r:embed="rId3">
            <a:alphaModFix amt="67000"/>
          </a:blip>
          <a:stretch>
            <a:fillRect/>
          </a:stretch>
        </p:blipFill>
        <p:spPr>
          <a:xfrm>
            <a:off x="5532625" y="0"/>
            <a:ext cx="3494700" cy="4155000"/>
          </a:xfrm>
          <a:prstGeom prst="roundRect">
            <a:avLst>
              <a:gd fmla="val 16667" name="adj"/>
            </a:avLst>
          </a:prstGeom>
          <a:noFill/>
          <a:ln cap="flat" cmpd="sng" w="28575">
            <a:solidFill>
              <a:srgbClr val="FFFFFF"/>
            </a:solidFill>
            <a:prstDash val="solid"/>
            <a:round/>
            <a:headEnd len="sm" w="sm" type="none"/>
            <a:tailEnd len="sm" w="sm" type="none"/>
          </a:ln>
          <a:effectLst>
            <a:outerShdw blurRad="57150" rotWithShape="0" algn="bl" dir="5400000" dist="19050">
              <a:srgbClr val="000000">
                <a:alpha val="50000"/>
              </a:srgbClr>
            </a:outerShdw>
          </a:effectLst>
        </p:spPr>
      </p:pic>
      <p:sp>
        <p:nvSpPr>
          <p:cNvPr id="69" name="Google Shape;69;p15"/>
          <p:cNvSpPr txBox="1"/>
          <p:nvPr/>
        </p:nvSpPr>
        <p:spPr>
          <a:xfrm>
            <a:off x="0" y="3342000"/>
            <a:ext cx="9144000" cy="162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5000">
                <a:solidFill>
                  <a:srgbClr val="434343"/>
                </a:solidFill>
                <a:latin typeface="Proxima Nova"/>
                <a:ea typeface="Proxima Nova"/>
                <a:cs typeface="Proxima Nova"/>
                <a:sym typeface="Proxima Nova"/>
              </a:rPr>
              <a:t> </a:t>
            </a:r>
            <a:r>
              <a:rPr b="1" lang="en-US" sz="5000">
                <a:solidFill>
                  <a:srgbClr val="434343"/>
                </a:solidFill>
                <a:latin typeface="Proxima Nova"/>
                <a:ea typeface="Proxima Nova"/>
                <a:cs typeface="Proxima Nova"/>
                <a:sym typeface="Proxima Nova"/>
              </a:rPr>
              <a:t>Ventilator &amp;</a:t>
            </a:r>
            <a:br>
              <a:rPr b="1" lang="en-US" sz="5000">
                <a:solidFill>
                  <a:srgbClr val="434343"/>
                </a:solidFill>
                <a:latin typeface="Proxima Nova"/>
                <a:ea typeface="Proxima Nova"/>
                <a:cs typeface="Proxima Nova"/>
                <a:sym typeface="Proxima Nova"/>
              </a:rPr>
            </a:br>
            <a:r>
              <a:rPr b="1" lang="en-US" sz="5000">
                <a:solidFill>
                  <a:srgbClr val="434343"/>
                </a:solidFill>
                <a:latin typeface="Proxima Nova"/>
                <a:ea typeface="Proxima Nova"/>
                <a:cs typeface="Proxima Nova"/>
                <a:sym typeface="Proxima Nova"/>
              </a:rPr>
              <a:t> Medical Devices.  </a:t>
            </a:r>
            <a:endParaRPr b="1" sz="5000">
              <a:solidFill>
                <a:srgbClr val="434343"/>
              </a:solidFill>
              <a:latin typeface="Proxima Nova"/>
              <a:ea typeface="Proxima Nova"/>
              <a:cs typeface="Proxima Nova"/>
              <a:sym typeface="Proxima Nova"/>
            </a:endParaRPr>
          </a:p>
        </p:txBody>
      </p:sp>
      <p:pic>
        <p:nvPicPr>
          <p:cNvPr id="70" name="Google Shape;70;p15"/>
          <p:cNvPicPr preferRelativeResize="0"/>
          <p:nvPr/>
        </p:nvPicPr>
        <p:blipFill>
          <a:blip r:embed="rId4">
            <a:alphaModFix amt="74000"/>
          </a:blip>
          <a:stretch>
            <a:fillRect/>
          </a:stretch>
        </p:blipFill>
        <p:spPr>
          <a:xfrm>
            <a:off x="1516925" y="117150"/>
            <a:ext cx="3841500" cy="2763000"/>
          </a:xfrm>
          <a:prstGeom prst="roundRect">
            <a:avLst>
              <a:gd fmla="val 16667" name="adj"/>
            </a:avLst>
          </a:prstGeom>
          <a:noFill/>
          <a:ln cap="flat" cmpd="sng" w="28575">
            <a:solidFill>
              <a:srgbClr val="FFFFFF"/>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4" name="Shape 74"/>
        <p:cNvGrpSpPr/>
        <p:nvPr/>
      </p:nvGrpSpPr>
      <p:grpSpPr>
        <a:xfrm>
          <a:off x="0" y="0"/>
          <a:ext cx="0" cy="0"/>
          <a:chOff x="0" y="0"/>
          <a:chExt cx="0" cy="0"/>
        </a:xfrm>
      </p:grpSpPr>
      <p:sp>
        <p:nvSpPr>
          <p:cNvPr id="75" name="Google Shape;75;p16"/>
          <p:cNvSpPr txBox="1"/>
          <p:nvPr/>
        </p:nvSpPr>
        <p:spPr>
          <a:xfrm>
            <a:off x="0" y="0"/>
            <a:ext cx="5796900" cy="660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3500"/>
              <a:buFont typeface="Arial"/>
              <a:buNone/>
            </a:pPr>
            <a:r>
              <a:rPr b="0" i="0" lang="en-US" sz="3500" u="none" cap="none" strike="noStrike">
                <a:solidFill>
                  <a:srgbClr val="122A40"/>
                </a:solidFill>
                <a:latin typeface="Proxima Nova"/>
                <a:ea typeface="Proxima Nova"/>
                <a:cs typeface="Proxima Nova"/>
                <a:sym typeface="Proxima Nova"/>
              </a:rPr>
              <a:t>Projects </a:t>
            </a:r>
            <a:endParaRPr b="0" i="0" sz="3500" u="none" cap="none" strike="noStrike">
              <a:solidFill>
                <a:srgbClr val="122A40"/>
              </a:solidFill>
              <a:latin typeface="Proxima Nova"/>
              <a:ea typeface="Proxima Nova"/>
              <a:cs typeface="Proxima Nova"/>
              <a:sym typeface="Proxima Nova"/>
            </a:endParaRPr>
          </a:p>
        </p:txBody>
      </p:sp>
      <p:sp>
        <p:nvSpPr>
          <p:cNvPr id="76" name="Google Shape;76;p16"/>
          <p:cNvSpPr txBox="1"/>
          <p:nvPr/>
        </p:nvSpPr>
        <p:spPr>
          <a:xfrm>
            <a:off x="112618" y="1486425"/>
            <a:ext cx="5817900" cy="1056600"/>
          </a:xfrm>
          <a:prstGeom prst="rect">
            <a:avLst/>
          </a:prstGeom>
          <a:solidFill>
            <a:srgbClr val="FFD443"/>
          </a:solidFill>
          <a:ln cap="flat" cmpd="sng" w="19050">
            <a:solidFill>
              <a:srgbClr val="FFFFFF"/>
            </a:solidFill>
            <a:prstDash val="solid"/>
            <a:round/>
            <a:headEnd len="sm" w="sm" type="none"/>
            <a:tailEnd len="sm" w="sm" type="none"/>
          </a:ln>
          <a:effectLst>
            <a:outerShdw blurRad="57150" rotWithShape="0" algn="bl" dir="5400000" dist="19050">
              <a:srgbClr val="FFFFFF">
                <a:alpha val="4941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sz="2200">
                <a:latin typeface="Proxima Nova"/>
                <a:ea typeface="Proxima Nova"/>
                <a:cs typeface="Proxima Nova"/>
                <a:sym typeface="Proxima Nova"/>
              </a:rPr>
              <a:t>Local Manufacturing</a:t>
            </a:r>
            <a:endParaRPr i="0" sz="2200" u="none" cap="none" strike="noStrike">
              <a:latin typeface="Proxima Nova"/>
              <a:ea typeface="Proxima Nova"/>
              <a:cs typeface="Proxima Nova"/>
              <a:sym typeface="Proxima Nova"/>
            </a:endParaRPr>
          </a:p>
        </p:txBody>
      </p:sp>
      <p:sp>
        <p:nvSpPr>
          <p:cNvPr id="77" name="Google Shape;77;p16"/>
          <p:cNvSpPr txBox="1"/>
          <p:nvPr/>
        </p:nvSpPr>
        <p:spPr>
          <a:xfrm>
            <a:off x="6334306" y="2543020"/>
            <a:ext cx="2721600" cy="1352400"/>
          </a:xfrm>
          <a:prstGeom prst="rect">
            <a:avLst/>
          </a:prstGeom>
          <a:solidFill>
            <a:srgbClr val="E69138"/>
          </a:solidFill>
          <a:ln cap="flat" cmpd="sng" w="19050">
            <a:solidFill>
              <a:srgbClr val="FFFFFF"/>
            </a:solidFill>
            <a:prstDash val="solid"/>
            <a:round/>
            <a:headEnd len="sm" w="sm" type="none"/>
            <a:tailEnd len="sm" w="sm" type="none"/>
          </a:ln>
          <a:effectLst>
            <a:outerShdw blurRad="57150" rotWithShape="0" algn="bl" dir="5400000" dist="19050">
              <a:srgbClr val="000000">
                <a:alpha val="49410"/>
              </a:srgbClr>
            </a:outerShdw>
          </a:effectLst>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2400"/>
              <a:buFont typeface="Arial"/>
              <a:buNone/>
            </a:pPr>
            <a:r>
              <a:rPr lang="en-US" sz="2200">
                <a:solidFill>
                  <a:srgbClr val="FFFFFF"/>
                </a:solidFill>
                <a:latin typeface="Proxima Nova"/>
                <a:ea typeface="Proxima Nova"/>
                <a:cs typeface="Proxima Nova"/>
                <a:sym typeface="Proxima Nova"/>
              </a:rPr>
              <a:t>Spirowave Design</a:t>
            </a:r>
            <a:endParaRPr i="0" sz="2200" u="none" cap="none" strike="noStrike">
              <a:solidFill>
                <a:srgbClr val="FFFFFF"/>
              </a:solidFill>
              <a:latin typeface="Proxima Nova"/>
              <a:ea typeface="Proxima Nova"/>
              <a:cs typeface="Proxima Nova"/>
              <a:sym typeface="Proxima Nova"/>
            </a:endParaRPr>
          </a:p>
        </p:txBody>
      </p:sp>
      <p:sp>
        <p:nvSpPr>
          <p:cNvPr id="78" name="Google Shape;78;p16"/>
          <p:cNvSpPr txBox="1"/>
          <p:nvPr/>
        </p:nvSpPr>
        <p:spPr>
          <a:xfrm>
            <a:off x="6334306" y="3895237"/>
            <a:ext cx="2721600" cy="1127100"/>
          </a:xfrm>
          <a:prstGeom prst="rect">
            <a:avLst/>
          </a:prstGeom>
          <a:solidFill>
            <a:srgbClr val="FFD443"/>
          </a:solidFill>
          <a:ln cap="flat" cmpd="sng" w="19050">
            <a:solidFill>
              <a:srgbClr val="FFFFFF"/>
            </a:solidFill>
            <a:prstDash val="solid"/>
            <a:round/>
            <a:headEnd len="sm" w="sm" type="none"/>
            <a:tailEnd len="sm" w="sm" type="none"/>
          </a:ln>
          <a:effectLst>
            <a:outerShdw blurRad="57150" rotWithShape="0" algn="bl" dir="5400000" dist="19050">
              <a:srgbClr val="000000">
                <a:alpha val="49410"/>
              </a:srgbClr>
            </a:outerShdw>
          </a:effectLst>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2400"/>
              <a:buFont typeface="Arial"/>
              <a:buNone/>
            </a:pPr>
            <a:br>
              <a:rPr i="0" lang="en-US" sz="2200" u="none" cap="none" strike="noStrike">
                <a:latin typeface="Proxima Nova"/>
                <a:ea typeface="Proxima Nova"/>
                <a:cs typeface="Proxima Nova"/>
                <a:sym typeface="Proxima Nova"/>
              </a:rPr>
            </a:br>
            <a:r>
              <a:rPr lang="en-US" sz="2200">
                <a:latin typeface="Proxima Nova"/>
                <a:ea typeface="Proxima Nova"/>
                <a:cs typeface="Proxima Nova"/>
                <a:sym typeface="Proxima Nova"/>
              </a:rPr>
              <a:t>Local Prototype</a:t>
            </a:r>
            <a:endParaRPr i="0" sz="2200" u="none" cap="none" strike="noStrike">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2400"/>
              <a:buFont typeface="Arial"/>
              <a:buNone/>
            </a:pPr>
            <a:r>
              <a:t/>
            </a:r>
            <a:endParaRPr i="0" sz="2200" u="none" cap="none" strike="noStrike">
              <a:latin typeface="Proxima Nova"/>
              <a:ea typeface="Proxima Nova"/>
              <a:cs typeface="Proxima Nova"/>
              <a:sym typeface="Proxima Nova"/>
            </a:endParaRPr>
          </a:p>
        </p:txBody>
      </p:sp>
      <p:sp>
        <p:nvSpPr>
          <p:cNvPr id="79" name="Google Shape;79;p16"/>
          <p:cNvSpPr txBox="1"/>
          <p:nvPr/>
        </p:nvSpPr>
        <p:spPr>
          <a:xfrm>
            <a:off x="5930083" y="1486425"/>
            <a:ext cx="3125700" cy="1056600"/>
          </a:xfrm>
          <a:prstGeom prst="rect">
            <a:avLst/>
          </a:prstGeom>
          <a:solidFill>
            <a:srgbClr val="FFE599"/>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2400"/>
              <a:buFont typeface="Arial"/>
              <a:buNone/>
            </a:pPr>
            <a:r>
              <a:rPr lang="en-US" sz="2200">
                <a:latin typeface="Proxima Nova"/>
                <a:ea typeface="Proxima Nova"/>
                <a:cs typeface="Proxima Nova"/>
                <a:sym typeface="Proxima Nova"/>
              </a:rPr>
              <a:t>Refurbished</a:t>
            </a:r>
            <a:r>
              <a:rPr lang="en-US" sz="2200">
                <a:latin typeface="Proxima Nova"/>
                <a:ea typeface="Proxima Nova"/>
                <a:cs typeface="Proxima Nova"/>
                <a:sym typeface="Proxima Nova"/>
              </a:rPr>
              <a:t> Devices</a:t>
            </a:r>
            <a:endParaRPr i="0" sz="2200" u="none" cap="none" strike="noStrike">
              <a:latin typeface="Proxima Nova"/>
              <a:ea typeface="Proxima Nova"/>
              <a:cs typeface="Proxima Nova"/>
              <a:sym typeface="Proxima Nova"/>
            </a:endParaRPr>
          </a:p>
        </p:txBody>
      </p:sp>
      <p:sp>
        <p:nvSpPr>
          <p:cNvPr id="80" name="Google Shape;80;p16"/>
          <p:cNvSpPr txBox="1"/>
          <p:nvPr/>
        </p:nvSpPr>
        <p:spPr>
          <a:xfrm>
            <a:off x="112500" y="2543020"/>
            <a:ext cx="3203100" cy="1418400"/>
          </a:xfrm>
          <a:prstGeom prst="rect">
            <a:avLst/>
          </a:prstGeom>
          <a:solidFill>
            <a:srgbClr val="F6B26B"/>
          </a:solidFill>
          <a:ln cap="flat" cmpd="sng" w="19050">
            <a:solidFill>
              <a:srgbClr val="FFFFFF"/>
            </a:solidFill>
            <a:prstDash val="solid"/>
            <a:round/>
            <a:headEnd len="sm" w="sm" type="none"/>
            <a:tailEnd len="sm" w="sm" type="none"/>
          </a:ln>
          <a:effectLst>
            <a:outerShdw blurRad="57150" rotWithShape="0" algn="bl" dir="5400000" dist="19050">
              <a:srgbClr val="000000">
                <a:alpha val="4941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US" sz="2200">
                <a:solidFill>
                  <a:srgbClr val="434343"/>
                </a:solidFill>
                <a:latin typeface="Proxima Nova"/>
                <a:ea typeface="Proxima Nova"/>
                <a:cs typeface="Proxima Nova"/>
                <a:sym typeface="Proxima Nova"/>
              </a:rPr>
              <a:t>Training Module</a:t>
            </a:r>
            <a:endParaRPr i="0" sz="2200" u="none" cap="none" strike="noStrike">
              <a:solidFill>
                <a:srgbClr val="434343"/>
              </a:solidFill>
              <a:latin typeface="Proxima Nova"/>
              <a:ea typeface="Proxima Nova"/>
              <a:cs typeface="Proxima Nova"/>
              <a:sym typeface="Proxima Nova"/>
            </a:endParaRPr>
          </a:p>
        </p:txBody>
      </p:sp>
      <p:sp>
        <p:nvSpPr>
          <p:cNvPr id="81" name="Google Shape;81;p16"/>
          <p:cNvSpPr txBox="1"/>
          <p:nvPr/>
        </p:nvSpPr>
        <p:spPr>
          <a:xfrm>
            <a:off x="112618" y="3961449"/>
            <a:ext cx="3203100" cy="1056600"/>
          </a:xfrm>
          <a:prstGeom prst="rect">
            <a:avLst/>
          </a:prstGeom>
          <a:solidFill>
            <a:srgbClr val="FFD966"/>
          </a:solidFill>
          <a:ln cap="flat" cmpd="sng" w="19050">
            <a:solidFill>
              <a:srgbClr val="FFFFFF"/>
            </a:solidFill>
            <a:prstDash val="solid"/>
            <a:round/>
            <a:headEnd len="sm" w="sm" type="none"/>
            <a:tailEnd len="sm" w="sm" type="none"/>
          </a:ln>
          <a:effectLst>
            <a:outerShdw blurRad="57150" rotWithShape="0" algn="bl" dir="5400000" dist="19050">
              <a:srgbClr val="000000">
                <a:alpha val="4941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US" sz="2200">
                <a:latin typeface="Proxima Nova"/>
                <a:ea typeface="Proxima Nova"/>
                <a:cs typeface="Proxima Nova"/>
                <a:sym typeface="Proxima Nova"/>
              </a:rPr>
              <a:t>Medical Device Donations</a:t>
            </a:r>
            <a:endParaRPr i="0" sz="2200" u="none" cap="none" strike="noStrike">
              <a:latin typeface="Proxima Nova"/>
              <a:ea typeface="Proxima Nova"/>
              <a:cs typeface="Proxima Nova"/>
              <a:sym typeface="Proxima Nova"/>
            </a:endParaRPr>
          </a:p>
        </p:txBody>
      </p:sp>
      <p:sp>
        <p:nvSpPr>
          <p:cNvPr id="82" name="Google Shape;82;p16"/>
          <p:cNvSpPr txBox="1"/>
          <p:nvPr/>
        </p:nvSpPr>
        <p:spPr>
          <a:xfrm>
            <a:off x="3315432" y="2543020"/>
            <a:ext cx="3018900" cy="2479800"/>
          </a:xfrm>
          <a:prstGeom prst="rect">
            <a:avLst/>
          </a:prstGeom>
          <a:solidFill>
            <a:srgbClr val="BF9000"/>
          </a:solidFill>
          <a:ln cap="flat" cmpd="sng" w="19050">
            <a:solidFill>
              <a:srgbClr val="FFFFFF"/>
            </a:solidFill>
            <a:prstDash val="solid"/>
            <a:round/>
            <a:headEnd len="sm" w="sm" type="none"/>
            <a:tailEnd len="sm" w="sm" type="none"/>
          </a:ln>
          <a:effectLst>
            <a:outerShdw blurRad="57150" rotWithShape="0" algn="bl" dir="5400000" dist="19050">
              <a:srgbClr val="000000">
                <a:alpha val="4941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lang="en-US" sz="2200">
                <a:solidFill>
                  <a:srgbClr val="FFFFFF"/>
                </a:solidFill>
                <a:latin typeface="Proxima Nova"/>
                <a:ea typeface="Proxima Nova"/>
                <a:cs typeface="Proxima Nova"/>
                <a:sym typeface="Proxima Nova"/>
              </a:rPr>
              <a:t>Medical Equipment Maintenance  </a:t>
            </a:r>
            <a:endParaRPr i="0" sz="2200" u="none" cap="none" strike="noStrike">
              <a:solidFill>
                <a:srgbClr val="FFFFFF"/>
              </a:solidFill>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p:nvPr/>
        </p:nvSpPr>
        <p:spPr>
          <a:xfrm>
            <a:off x="4414074" y="246438"/>
            <a:ext cx="2126400" cy="1746300"/>
          </a:xfrm>
          <a:prstGeom prst="roundRect">
            <a:avLst>
              <a:gd fmla="val 16667" name="adj"/>
            </a:avLst>
          </a:prstGeom>
          <a:solidFill>
            <a:srgbClr val="FFF2CC"/>
          </a:solidFill>
          <a:ln cap="flat" cmpd="sng" w="28575">
            <a:solidFill>
              <a:srgbClr val="FFFFFF"/>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rgbClr val="666666"/>
                </a:solidFill>
                <a:latin typeface="Proxima Nova"/>
                <a:ea typeface="Proxima Nova"/>
                <a:cs typeface="Proxima Nova"/>
                <a:sym typeface="Proxima Nova"/>
              </a:rPr>
              <a:t>Medical </a:t>
            </a:r>
            <a:br>
              <a:rPr b="0" i="0" lang="en-US" sz="1800" u="none" cap="none" strike="noStrike">
                <a:solidFill>
                  <a:srgbClr val="666666"/>
                </a:solidFill>
                <a:latin typeface="Proxima Nova"/>
                <a:ea typeface="Proxima Nova"/>
                <a:cs typeface="Proxima Nova"/>
                <a:sym typeface="Proxima Nova"/>
              </a:rPr>
            </a:br>
            <a:r>
              <a:rPr b="0" i="0" lang="en-US" sz="1800" u="none" cap="none" strike="noStrike">
                <a:solidFill>
                  <a:srgbClr val="666666"/>
                </a:solidFill>
                <a:latin typeface="Proxima Nova"/>
                <a:ea typeface="Proxima Nova"/>
                <a:cs typeface="Proxima Nova"/>
                <a:sym typeface="Proxima Nova"/>
              </a:rPr>
              <a:t>Device </a:t>
            </a:r>
            <a:br>
              <a:rPr b="0" i="0" lang="en-US" sz="1800" u="none" cap="none" strike="noStrike">
                <a:solidFill>
                  <a:srgbClr val="666666"/>
                </a:solidFill>
                <a:latin typeface="Proxima Nova"/>
                <a:ea typeface="Proxima Nova"/>
                <a:cs typeface="Proxima Nova"/>
                <a:sym typeface="Proxima Nova"/>
              </a:rPr>
            </a:br>
            <a:r>
              <a:rPr b="0" i="0" lang="en-US" sz="1800" u="none" cap="none" strike="noStrike">
                <a:solidFill>
                  <a:srgbClr val="666666"/>
                </a:solidFill>
                <a:latin typeface="Proxima Nova"/>
                <a:ea typeface="Proxima Nova"/>
                <a:cs typeface="Proxima Nova"/>
                <a:sym typeface="Proxima Nova"/>
              </a:rPr>
              <a:t>Shortage</a:t>
            </a:r>
            <a:endParaRPr b="0" i="0" sz="1800" u="none" cap="none" strike="noStrike">
              <a:solidFill>
                <a:srgbClr val="666666"/>
              </a:solidFill>
              <a:latin typeface="Proxima Nova"/>
              <a:ea typeface="Proxima Nova"/>
              <a:cs typeface="Proxima Nova"/>
              <a:sym typeface="Proxima Nova"/>
            </a:endParaRPr>
          </a:p>
        </p:txBody>
      </p:sp>
      <p:sp>
        <p:nvSpPr>
          <p:cNvPr id="88" name="Google Shape;88;p17"/>
          <p:cNvSpPr/>
          <p:nvPr/>
        </p:nvSpPr>
        <p:spPr>
          <a:xfrm>
            <a:off x="4480828" y="2079758"/>
            <a:ext cx="2126400" cy="1746300"/>
          </a:xfrm>
          <a:prstGeom prst="roundRect">
            <a:avLst>
              <a:gd fmla="val 16667" name="adj"/>
            </a:avLst>
          </a:prstGeom>
          <a:solidFill>
            <a:srgbClr val="F1C232"/>
          </a:solidFill>
          <a:ln cap="flat" cmpd="sng" w="28575">
            <a:solidFill>
              <a:srgbClr val="FFFFFF"/>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rgbClr val="666666"/>
                </a:solidFill>
                <a:latin typeface="Proxima Nova"/>
                <a:ea typeface="Proxima Nova"/>
                <a:cs typeface="Proxima Nova"/>
                <a:sym typeface="Proxima Nova"/>
              </a:rPr>
              <a:t>Scarcity for Devices Maintenance </a:t>
            </a:r>
            <a:endParaRPr b="0" i="0" sz="1800" u="none" cap="none" strike="noStrike">
              <a:solidFill>
                <a:srgbClr val="666666"/>
              </a:solidFill>
              <a:latin typeface="Proxima Nova"/>
              <a:ea typeface="Proxima Nova"/>
              <a:cs typeface="Proxima Nova"/>
              <a:sym typeface="Proxima Nova"/>
            </a:endParaRPr>
          </a:p>
        </p:txBody>
      </p:sp>
      <p:sp>
        <p:nvSpPr>
          <p:cNvPr id="89" name="Google Shape;89;p17"/>
          <p:cNvSpPr/>
          <p:nvPr/>
        </p:nvSpPr>
        <p:spPr>
          <a:xfrm>
            <a:off x="6607214" y="246438"/>
            <a:ext cx="2126400" cy="1746300"/>
          </a:xfrm>
          <a:prstGeom prst="roundRect">
            <a:avLst>
              <a:gd fmla="val 16667" name="adj"/>
            </a:avLst>
          </a:prstGeom>
          <a:solidFill>
            <a:srgbClr val="FFE599"/>
          </a:solidFill>
          <a:ln cap="flat" cmpd="sng" w="28575">
            <a:solidFill>
              <a:srgbClr val="FFFFFF"/>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rgbClr val="666666"/>
                </a:solidFill>
                <a:latin typeface="Proxima Nova"/>
                <a:ea typeface="Proxima Nova"/>
                <a:cs typeface="Proxima Nova"/>
                <a:sym typeface="Proxima Nova"/>
              </a:rPr>
              <a:t>Dependence </a:t>
            </a:r>
            <a:br>
              <a:rPr b="0" i="0" lang="en-US" sz="1800" u="none" cap="none" strike="noStrike">
                <a:solidFill>
                  <a:srgbClr val="666666"/>
                </a:solidFill>
                <a:latin typeface="Proxima Nova"/>
                <a:ea typeface="Proxima Nova"/>
                <a:cs typeface="Proxima Nova"/>
                <a:sym typeface="Proxima Nova"/>
              </a:rPr>
            </a:br>
            <a:r>
              <a:rPr b="0" i="0" lang="en-US" sz="1800" u="none" cap="none" strike="noStrike">
                <a:solidFill>
                  <a:srgbClr val="666666"/>
                </a:solidFill>
                <a:latin typeface="Proxima Nova"/>
                <a:ea typeface="Proxima Nova"/>
                <a:cs typeface="Proxima Nova"/>
                <a:sym typeface="Proxima Nova"/>
              </a:rPr>
              <a:t>on Importing</a:t>
            </a:r>
            <a:endParaRPr b="0" i="0" sz="1800" u="none" cap="none" strike="noStrike">
              <a:solidFill>
                <a:srgbClr val="666666"/>
              </a:solidFill>
              <a:latin typeface="Proxima Nova"/>
              <a:ea typeface="Proxima Nova"/>
              <a:cs typeface="Proxima Nova"/>
              <a:sym typeface="Proxima Nova"/>
            </a:endParaRPr>
          </a:p>
        </p:txBody>
      </p:sp>
      <p:sp>
        <p:nvSpPr>
          <p:cNvPr id="90" name="Google Shape;90;p17"/>
          <p:cNvSpPr/>
          <p:nvPr/>
        </p:nvSpPr>
        <p:spPr>
          <a:xfrm>
            <a:off x="6667121" y="2079742"/>
            <a:ext cx="2126400" cy="1746300"/>
          </a:xfrm>
          <a:prstGeom prst="roundRect">
            <a:avLst>
              <a:gd fmla="val 16667" name="adj"/>
            </a:avLst>
          </a:prstGeom>
          <a:solidFill>
            <a:srgbClr val="FFD443"/>
          </a:solidFill>
          <a:ln cap="flat" cmpd="sng" w="28575">
            <a:solidFill>
              <a:srgbClr val="FFFFFF"/>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rgbClr val="666666"/>
                </a:solidFill>
                <a:latin typeface="Proxima Nova"/>
                <a:ea typeface="Proxima Nova"/>
                <a:cs typeface="Proxima Nova"/>
                <a:sym typeface="Proxima Nova"/>
              </a:rPr>
              <a:t>Limited </a:t>
            </a:r>
            <a:br>
              <a:rPr b="0" i="0" lang="en-US" sz="1800" u="none" cap="none" strike="noStrike">
                <a:solidFill>
                  <a:srgbClr val="666666"/>
                </a:solidFill>
                <a:latin typeface="Proxima Nova"/>
                <a:ea typeface="Proxima Nova"/>
                <a:cs typeface="Proxima Nova"/>
                <a:sym typeface="Proxima Nova"/>
              </a:rPr>
            </a:br>
            <a:r>
              <a:rPr b="0" i="0" lang="en-US" sz="1800" u="none" cap="none" strike="noStrike">
                <a:solidFill>
                  <a:srgbClr val="666666"/>
                </a:solidFill>
                <a:latin typeface="Proxima Nova"/>
                <a:ea typeface="Proxima Nova"/>
                <a:cs typeface="Proxima Nova"/>
                <a:sym typeface="Proxima Nova"/>
              </a:rPr>
              <a:t>Frontline </a:t>
            </a:r>
            <a:br>
              <a:rPr b="0" i="0" lang="en-US" sz="1800" u="none" cap="none" strike="noStrike">
                <a:solidFill>
                  <a:srgbClr val="666666"/>
                </a:solidFill>
                <a:latin typeface="Proxima Nova"/>
                <a:ea typeface="Proxima Nova"/>
                <a:cs typeface="Proxima Nova"/>
                <a:sym typeface="Proxima Nova"/>
              </a:rPr>
            </a:br>
            <a:r>
              <a:rPr b="0" i="0" lang="en-US" sz="1800" u="none" cap="none" strike="noStrike">
                <a:solidFill>
                  <a:srgbClr val="666666"/>
                </a:solidFill>
                <a:latin typeface="Proxima Nova"/>
                <a:ea typeface="Proxima Nova"/>
                <a:cs typeface="Proxima Nova"/>
                <a:sym typeface="Proxima Nova"/>
              </a:rPr>
              <a:t>Training</a:t>
            </a:r>
            <a:endParaRPr b="0" i="0" sz="1800" u="none" cap="none" strike="noStrike">
              <a:solidFill>
                <a:srgbClr val="666666"/>
              </a:solidFill>
              <a:latin typeface="Proxima Nova"/>
              <a:ea typeface="Proxima Nova"/>
              <a:cs typeface="Proxima Nova"/>
              <a:sym typeface="Proxima Nova"/>
            </a:endParaRPr>
          </a:p>
        </p:txBody>
      </p:sp>
      <p:sp>
        <p:nvSpPr>
          <p:cNvPr id="91" name="Google Shape;91;p17"/>
          <p:cNvSpPr txBox="1"/>
          <p:nvPr/>
        </p:nvSpPr>
        <p:spPr>
          <a:xfrm>
            <a:off x="0" y="1656750"/>
            <a:ext cx="3494100" cy="7590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000000"/>
              </a:buClr>
              <a:buSzPts val="3500"/>
              <a:buFont typeface="Arial"/>
              <a:buNone/>
            </a:pPr>
            <a:r>
              <a:rPr b="0" i="0" lang="en-US" sz="3500" u="none" cap="none" strike="noStrike">
                <a:solidFill>
                  <a:srgbClr val="000000"/>
                </a:solidFill>
                <a:latin typeface="Roboto"/>
                <a:ea typeface="Roboto"/>
                <a:cs typeface="Roboto"/>
                <a:sym typeface="Roboto"/>
              </a:rPr>
              <a:t>Challenges</a:t>
            </a:r>
            <a:br>
              <a:rPr b="1" i="0" lang="en-US" sz="4000" u="none" cap="none" strike="noStrike">
                <a:solidFill>
                  <a:srgbClr val="000000"/>
                </a:solidFill>
                <a:latin typeface="Roboto"/>
                <a:ea typeface="Roboto"/>
                <a:cs typeface="Roboto"/>
                <a:sym typeface="Roboto"/>
              </a:rPr>
            </a:br>
            <a:r>
              <a:rPr b="0" i="1" lang="en-US" sz="1700" u="none" cap="none" strike="noStrike">
                <a:solidFill>
                  <a:srgbClr val="000000"/>
                </a:solidFill>
                <a:latin typeface="Proxima Nova"/>
                <a:ea typeface="Proxima Nova"/>
                <a:cs typeface="Proxima Nova"/>
                <a:sym typeface="Proxima Nova"/>
              </a:rPr>
              <a:t>  Immediate and Systemic </a:t>
            </a:r>
            <a:endParaRPr b="0" i="0" sz="2800" u="none" cap="none" strike="noStrike">
              <a:solidFill>
                <a:srgbClr val="000000"/>
              </a:solidFill>
              <a:latin typeface="Arial"/>
              <a:ea typeface="Arial"/>
              <a:cs typeface="Arial"/>
              <a:sym typeface="Arial"/>
            </a:endParaRPr>
          </a:p>
        </p:txBody>
      </p:sp>
      <p:sp>
        <p:nvSpPr>
          <p:cNvPr id="92" name="Google Shape;92;p17"/>
          <p:cNvSpPr txBox="1"/>
          <p:nvPr/>
        </p:nvSpPr>
        <p:spPr>
          <a:xfrm>
            <a:off x="0" y="3587700"/>
            <a:ext cx="8479500" cy="1555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122A40"/>
                </a:solidFill>
                <a:latin typeface="Roboto"/>
                <a:ea typeface="Roboto"/>
                <a:cs typeface="Roboto"/>
                <a:sym typeface="Roboto"/>
              </a:rPr>
              <a:t>Project Medical Devices</a:t>
            </a:r>
            <a:r>
              <a:rPr b="1" i="0" lang="en-US" sz="4800" u="none" cap="none" strike="noStrike">
                <a:solidFill>
                  <a:srgbClr val="122A40"/>
                </a:solidFill>
                <a:latin typeface="Roboto"/>
                <a:ea typeface="Roboto"/>
                <a:cs typeface="Roboto"/>
                <a:sym typeface="Roboto"/>
              </a:rPr>
              <a:t> </a:t>
            </a:r>
            <a:endParaRPr b="1" i="0" sz="4800" u="none" cap="none" strike="noStrike">
              <a:solidFill>
                <a:srgbClr val="122A40"/>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p:nvPr/>
        </p:nvSpPr>
        <p:spPr>
          <a:xfrm>
            <a:off x="4956225" y="119331"/>
            <a:ext cx="1946700" cy="1354800"/>
          </a:xfrm>
          <a:prstGeom prst="roundRect">
            <a:avLst>
              <a:gd fmla="val 16667" name="adj"/>
            </a:avLst>
          </a:prstGeom>
          <a:solidFill>
            <a:srgbClr val="FFF2CC"/>
          </a:solidFill>
          <a:ln cap="flat" cmpd="sng" w="19050">
            <a:solidFill>
              <a:srgbClr val="FFFFF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800"/>
              <a:buFont typeface="Arial"/>
              <a:buNone/>
            </a:pPr>
            <a:r>
              <a:rPr lang="en-US" sz="1800">
                <a:solidFill>
                  <a:schemeClr val="dk1"/>
                </a:solidFill>
                <a:latin typeface="Proxima Nova"/>
                <a:ea typeface="Proxima Nova"/>
                <a:cs typeface="Proxima Nova"/>
                <a:sym typeface="Proxima Nova"/>
              </a:rPr>
              <a:t>Create a Medical Device Product Development </a:t>
            </a:r>
            <a:endParaRPr sz="1800">
              <a:solidFill>
                <a:schemeClr val="dk1"/>
              </a:solidFill>
              <a:latin typeface="Proxima Nova"/>
              <a:ea typeface="Proxima Nova"/>
              <a:cs typeface="Proxima Nova"/>
              <a:sym typeface="Proxima Nova"/>
            </a:endParaRPr>
          </a:p>
          <a:p>
            <a:pPr indent="0" lvl="0" marL="0" marR="0" rtl="0" algn="ctr">
              <a:lnSpc>
                <a:spcPct val="90000"/>
              </a:lnSpc>
              <a:spcBef>
                <a:spcPts val="0"/>
              </a:spcBef>
              <a:spcAft>
                <a:spcPts val="0"/>
              </a:spcAft>
              <a:buClr>
                <a:srgbClr val="000000"/>
              </a:buClr>
              <a:buSzPts val="1800"/>
              <a:buFont typeface="Arial"/>
              <a:buNone/>
            </a:pPr>
            <a:r>
              <a:rPr lang="en-US" sz="1800">
                <a:solidFill>
                  <a:schemeClr val="dk1"/>
                </a:solidFill>
                <a:latin typeface="Proxima Nova"/>
                <a:ea typeface="Proxima Nova"/>
                <a:cs typeface="Proxima Nova"/>
                <a:sym typeface="Proxima Nova"/>
              </a:rPr>
              <a:t>Framework</a:t>
            </a:r>
            <a:endParaRPr sz="1800">
              <a:solidFill>
                <a:schemeClr val="dk1"/>
              </a:solidFill>
              <a:latin typeface="Proxima Nova"/>
              <a:ea typeface="Proxima Nova"/>
              <a:cs typeface="Proxima Nova"/>
              <a:sym typeface="Proxima Nova"/>
            </a:endParaRPr>
          </a:p>
        </p:txBody>
      </p:sp>
      <p:sp>
        <p:nvSpPr>
          <p:cNvPr id="98" name="Google Shape;98;p18"/>
          <p:cNvSpPr txBox="1"/>
          <p:nvPr/>
        </p:nvSpPr>
        <p:spPr>
          <a:xfrm>
            <a:off x="-7" y="1912425"/>
            <a:ext cx="3820800" cy="759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000000"/>
              </a:buClr>
              <a:buSzPts val="3500"/>
              <a:buFont typeface="Arial"/>
              <a:buNone/>
            </a:pPr>
            <a:r>
              <a:t/>
            </a:r>
            <a:endParaRPr i="1" sz="3500">
              <a:latin typeface="Roboto"/>
              <a:ea typeface="Roboto"/>
              <a:cs typeface="Roboto"/>
              <a:sym typeface="Roboto"/>
            </a:endParaRPr>
          </a:p>
          <a:p>
            <a:pPr indent="0" lvl="0" marL="0" marR="0" rtl="0" algn="l">
              <a:lnSpc>
                <a:spcPct val="90000"/>
              </a:lnSpc>
              <a:spcBef>
                <a:spcPts val="0"/>
              </a:spcBef>
              <a:spcAft>
                <a:spcPts val="0"/>
              </a:spcAft>
              <a:buClr>
                <a:srgbClr val="000000"/>
              </a:buClr>
              <a:buSzPts val="3500"/>
              <a:buFont typeface="Arial"/>
              <a:buNone/>
            </a:pPr>
            <a:r>
              <a:rPr i="1" lang="en-US" sz="3500">
                <a:latin typeface="Roboto"/>
                <a:ea typeface="Roboto"/>
                <a:cs typeface="Roboto"/>
                <a:sym typeface="Roboto"/>
              </a:rPr>
              <a:t>Partnership </a:t>
            </a:r>
            <a:endParaRPr i="1" sz="3500">
              <a:latin typeface="Roboto"/>
              <a:ea typeface="Roboto"/>
              <a:cs typeface="Roboto"/>
              <a:sym typeface="Roboto"/>
            </a:endParaRPr>
          </a:p>
          <a:p>
            <a:pPr indent="0" lvl="0" marL="0" marR="0" rtl="0" algn="l">
              <a:lnSpc>
                <a:spcPct val="90000"/>
              </a:lnSpc>
              <a:spcBef>
                <a:spcPts val="0"/>
              </a:spcBef>
              <a:spcAft>
                <a:spcPts val="0"/>
              </a:spcAft>
              <a:buClr>
                <a:srgbClr val="000000"/>
              </a:buClr>
              <a:buSzPts val="3500"/>
              <a:buFont typeface="Arial"/>
              <a:buNone/>
            </a:pPr>
            <a:r>
              <a:rPr b="1" lang="en-US" sz="4000">
                <a:latin typeface="Roboto"/>
                <a:ea typeface="Roboto"/>
                <a:cs typeface="Roboto"/>
                <a:sym typeface="Roboto"/>
              </a:rPr>
              <a:t>Accelerator</a:t>
            </a:r>
            <a:r>
              <a:rPr b="1" lang="en-US" sz="4000">
                <a:latin typeface="Roboto"/>
                <a:ea typeface="Roboto"/>
                <a:cs typeface="Roboto"/>
                <a:sym typeface="Roboto"/>
              </a:rPr>
              <a:t> Lab </a:t>
            </a:r>
            <a:br>
              <a:rPr b="1" i="0" lang="en-US" sz="4000" u="none" cap="none" strike="noStrike">
                <a:solidFill>
                  <a:srgbClr val="000000"/>
                </a:solidFill>
                <a:latin typeface="Roboto"/>
                <a:ea typeface="Roboto"/>
                <a:cs typeface="Roboto"/>
                <a:sym typeface="Roboto"/>
              </a:rPr>
            </a:br>
            <a:endParaRPr b="0" i="0" sz="2800" u="none" cap="none" strike="noStrike">
              <a:solidFill>
                <a:srgbClr val="000000"/>
              </a:solidFill>
              <a:latin typeface="Arial"/>
              <a:ea typeface="Arial"/>
              <a:cs typeface="Arial"/>
              <a:sym typeface="Arial"/>
            </a:endParaRPr>
          </a:p>
        </p:txBody>
      </p:sp>
      <p:sp>
        <p:nvSpPr>
          <p:cNvPr id="99" name="Google Shape;99;p18"/>
          <p:cNvSpPr txBox="1"/>
          <p:nvPr/>
        </p:nvSpPr>
        <p:spPr>
          <a:xfrm>
            <a:off x="0" y="4092875"/>
            <a:ext cx="8479500" cy="1050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lang="en-US" sz="4000">
                <a:solidFill>
                  <a:srgbClr val="122A40"/>
                </a:solidFill>
                <a:latin typeface="Roboto"/>
                <a:ea typeface="Roboto"/>
                <a:cs typeface="Roboto"/>
                <a:sym typeface="Roboto"/>
              </a:rPr>
              <a:t>Local Manufacturing Initiative</a:t>
            </a:r>
            <a:r>
              <a:rPr b="1" i="0" lang="en-US" sz="4000" u="none" cap="none" strike="noStrike">
                <a:solidFill>
                  <a:srgbClr val="122A40"/>
                </a:solidFill>
                <a:latin typeface="Roboto"/>
                <a:ea typeface="Roboto"/>
                <a:cs typeface="Roboto"/>
                <a:sym typeface="Roboto"/>
              </a:rPr>
              <a:t> </a:t>
            </a:r>
            <a:endParaRPr b="1" i="0" sz="4800" u="none" cap="none" strike="noStrike">
              <a:solidFill>
                <a:srgbClr val="122A40"/>
              </a:solidFill>
              <a:latin typeface="Roboto"/>
              <a:ea typeface="Roboto"/>
              <a:cs typeface="Roboto"/>
              <a:sym typeface="Roboto"/>
            </a:endParaRPr>
          </a:p>
        </p:txBody>
      </p:sp>
      <p:sp>
        <p:nvSpPr>
          <p:cNvPr id="100" name="Google Shape;100;p18"/>
          <p:cNvSpPr/>
          <p:nvPr/>
        </p:nvSpPr>
        <p:spPr>
          <a:xfrm>
            <a:off x="4956225" y="1538404"/>
            <a:ext cx="1946700" cy="374100"/>
          </a:xfrm>
          <a:prstGeom prst="roundRect">
            <a:avLst>
              <a:gd fmla="val 16667" name="adj"/>
            </a:avLst>
          </a:prstGeom>
          <a:solidFill>
            <a:srgbClr val="D9D9D9"/>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200"/>
              <a:buFont typeface="Arial"/>
              <a:buNone/>
            </a:pPr>
            <a:r>
              <a:rPr b="1" lang="en-US" sz="1200">
                <a:solidFill>
                  <a:srgbClr val="434343"/>
                </a:solidFill>
                <a:latin typeface="Proxima Nova"/>
                <a:ea typeface="Proxima Nova"/>
                <a:cs typeface="Proxima Nova"/>
                <a:sym typeface="Proxima Nova"/>
              </a:rPr>
              <a:t>ECRT: Provide </a:t>
            </a:r>
            <a:r>
              <a:rPr b="1" lang="en-US" sz="1200" u="sng">
                <a:solidFill>
                  <a:schemeClr val="hlink"/>
                </a:solidFill>
                <a:latin typeface="Proxima Nova"/>
                <a:ea typeface="Proxima Nova"/>
                <a:cs typeface="Proxima Nova"/>
                <a:sym typeface="Proxima Nova"/>
                <a:hlinkClick r:id="rId3"/>
              </a:rPr>
              <a:t>Resources and Guidance</a:t>
            </a:r>
            <a:endParaRPr b="1" i="0" sz="1200" u="none" cap="none" strike="noStrike">
              <a:solidFill>
                <a:srgbClr val="434343"/>
              </a:solidFill>
              <a:latin typeface="Proxima Nova"/>
              <a:ea typeface="Proxima Nova"/>
              <a:cs typeface="Proxima Nova"/>
              <a:sym typeface="Proxima Nova"/>
            </a:endParaRPr>
          </a:p>
        </p:txBody>
      </p:sp>
      <p:sp>
        <p:nvSpPr>
          <p:cNvPr id="101" name="Google Shape;101;p18"/>
          <p:cNvSpPr/>
          <p:nvPr/>
        </p:nvSpPr>
        <p:spPr>
          <a:xfrm>
            <a:off x="7001095" y="2306105"/>
            <a:ext cx="1946700" cy="1354800"/>
          </a:xfrm>
          <a:prstGeom prst="roundRect">
            <a:avLst>
              <a:gd fmla="val 16667" name="adj"/>
            </a:avLst>
          </a:prstGeom>
          <a:solidFill>
            <a:srgbClr val="FFD443"/>
          </a:solidFill>
          <a:ln cap="flat" cmpd="sng" w="19050">
            <a:solidFill>
              <a:srgbClr val="FFFFF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000000"/>
              </a:buClr>
              <a:buSzPts val="1800"/>
              <a:buFont typeface="Arial"/>
              <a:buNone/>
            </a:pPr>
            <a:r>
              <a:t/>
            </a:r>
            <a:endParaRPr sz="1800">
              <a:solidFill>
                <a:schemeClr val="dk1"/>
              </a:solidFill>
              <a:latin typeface="Proxima Nova"/>
              <a:ea typeface="Proxima Nova"/>
              <a:cs typeface="Proxima Nova"/>
              <a:sym typeface="Proxima Nova"/>
            </a:endParaRPr>
          </a:p>
          <a:p>
            <a:pPr indent="0" lvl="0" marL="0" marR="0" rtl="0" algn="ctr">
              <a:lnSpc>
                <a:spcPct val="90000"/>
              </a:lnSpc>
              <a:spcBef>
                <a:spcPts val="0"/>
              </a:spcBef>
              <a:spcAft>
                <a:spcPts val="0"/>
              </a:spcAft>
              <a:buClr>
                <a:srgbClr val="000000"/>
              </a:buClr>
              <a:buSzPts val="1800"/>
              <a:buFont typeface="Arial"/>
              <a:buNone/>
            </a:pPr>
            <a:r>
              <a:rPr lang="en-US" sz="1800" u="sng">
                <a:solidFill>
                  <a:schemeClr val="hlink"/>
                </a:solidFill>
                <a:latin typeface="Proxima Nova"/>
                <a:ea typeface="Proxima Nova"/>
                <a:cs typeface="Proxima Nova"/>
                <a:sym typeface="Proxima Nova"/>
                <a:hlinkClick r:id="rId4"/>
              </a:rPr>
              <a:t>Other Health Tech Projects </a:t>
            </a:r>
            <a:endParaRPr sz="1800">
              <a:solidFill>
                <a:schemeClr val="dk1"/>
              </a:solidFill>
              <a:latin typeface="Proxima Nova"/>
              <a:ea typeface="Proxima Nova"/>
              <a:cs typeface="Proxima Nova"/>
              <a:sym typeface="Proxima Nova"/>
            </a:endParaRPr>
          </a:p>
        </p:txBody>
      </p:sp>
      <p:sp>
        <p:nvSpPr>
          <p:cNvPr id="102" name="Google Shape;102;p18"/>
          <p:cNvSpPr/>
          <p:nvPr/>
        </p:nvSpPr>
        <p:spPr>
          <a:xfrm>
            <a:off x="7052900" y="3718782"/>
            <a:ext cx="1946700" cy="374100"/>
          </a:xfrm>
          <a:prstGeom prst="roundRect">
            <a:avLst>
              <a:gd fmla="val 16667" name="adj"/>
            </a:avLst>
          </a:prstGeom>
          <a:solidFill>
            <a:srgbClr val="D9D9D9"/>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200"/>
              <a:buFont typeface="Arial"/>
              <a:buNone/>
            </a:pPr>
            <a:r>
              <a:rPr b="1" lang="en-US" sz="1200">
                <a:solidFill>
                  <a:srgbClr val="434343"/>
                </a:solidFill>
                <a:latin typeface="Proxima Nova"/>
                <a:ea typeface="Proxima Nova"/>
                <a:cs typeface="Proxima Nova"/>
                <a:sym typeface="Proxima Nova"/>
              </a:rPr>
              <a:t>If interested, reach out to Mateos or Jerusalem</a:t>
            </a:r>
            <a:endParaRPr b="1" i="0" sz="1200" u="none" cap="none" strike="noStrike">
              <a:solidFill>
                <a:srgbClr val="434343"/>
              </a:solidFill>
              <a:latin typeface="Proxima Nova"/>
              <a:ea typeface="Proxima Nova"/>
              <a:cs typeface="Proxima Nova"/>
              <a:sym typeface="Proxima Nova"/>
            </a:endParaRPr>
          </a:p>
        </p:txBody>
      </p:sp>
      <p:sp>
        <p:nvSpPr>
          <p:cNvPr id="103" name="Google Shape;103;p18"/>
          <p:cNvSpPr/>
          <p:nvPr/>
        </p:nvSpPr>
        <p:spPr>
          <a:xfrm>
            <a:off x="7001137" y="119325"/>
            <a:ext cx="1946700" cy="1354800"/>
          </a:xfrm>
          <a:prstGeom prst="roundRect">
            <a:avLst>
              <a:gd fmla="val 16667" name="adj"/>
            </a:avLst>
          </a:prstGeom>
          <a:solidFill>
            <a:srgbClr val="FFE599"/>
          </a:solidFill>
          <a:ln cap="flat" cmpd="sng" w="19050">
            <a:solidFill>
              <a:srgbClr val="FFFFF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800"/>
              <a:buFont typeface="Arial"/>
              <a:buNone/>
            </a:pPr>
            <a:r>
              <a:rPr lang="en-US" sz="1800">
                <a:solidFill>
                  <a:schemeClr val="dk1"/>
                </a:solidFill>
                <a:latin typeface="Proxima Nova"/>
                <a:ea typeface="Proxima Nova"/>
                <a:cs typeface="Proxima Nova"/>
                <a:sym typeface="Proxima Nova"/>
              </a:rPr>
              <a:t>Mentor 3 Grant Winner </a:t>
            </a:r>
            <a:r>
              <a:rPr lang="en-US" sz="1800" u="sng">
                <a:solidFill>
                  <a:schemeClr val="hlink"/>
                </a:solidFill>
                <a:latin typeface="Proxima Nova"/>
                <a:ea typeface="Proxima Nova"/>
                <a:cs typeface="Proxima Nova"/>
                <a:sym typeface="Proxima Nova"/>
                <a:hlinkClick r:id="rId5"/>
              </a:rPr>
              <a:t>Engineering Teams </a:t>
            </a:r>
            <a:endParaRPr b="0" i="0" sz="1800" u="none" cap="none" strike="noStrike">
              <a:solidFill>
                <a:schemeClr val="dk1"/>
              </a:solidFill>
              <a:latin typeface="Proxima Nova"/>
              <a:ea typeface="Proxima Nova"/>
              <a:cs typeface="Proxima Nova"/>
              <a:sym typeface="Proxima Nova"/>
            </a:endParaRPr>
          </a:p>
          <a:p>
            <a:pPr indent="0" lvl="0" marL="0" marR="0" rtl="0" algn="ctr">
              <a:lnSpc>
                <a:spcPct val="90000"/>
              </a:lnSpc>
              <a:spcBef>
                <a:spcPts val="0"/>
              </a:spcBef>
              <a:spcAft>
                <a:spcPts val="0"/>
              </a:spcAft>
              <a:buClr>
                <a:srgbClr val="000000"/>
              </a:buClr>
              <a:buSzPts val="1700"/>
              <a:buFont typeface="Arial"/>
              <a:buNone/>
            </a:pPr>
            <a:r>
              <a:t/>
            </a:r>
            <a:endParaRPr b="0" i="0" sz="1700" u="none" cap="none" strike="noStrike">
              <a:solidFill>
                <a:srgbClr val="666666"/>
              </a:solidFill>
              <a:latin typeface="Proxima Nova"/>
              <a:ea typeface="Proxima Nova"/>
              <a:cs typeface="Proxima Nova"/>
              <a:sym typeface="Proxima Nova"/>
            </a:endParaRPr>
          </a:p>
        </p:txBody>
      </p:sp>
      <p:sp>
        <p:nvSpPr>
          <p:cNvPr id="104" name="Google Shape;104;p18"/>
          <p:cNvSpPr/>
          <p:nvPr/>
        </p:nvSpPr>
        <p:spPr>
          <a:xfrm>
            <a:off x="7052924" y="1538400"/>
            <a:ext cx="1946700" cy="374100"/>
          </a:xfrm>
          <a:prstGeom prst="roundRect">
            <a:avLst>
              <a:gd fmla="val 16667" name="adj"/>
            </a:avLst>
          </a:prstGeom>
          <a:solidFill>
            <a:srgbClr val="D9D9D9"/>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000000"/>
              </a:buClr>
              <a:buSzPts val="1200"/>
              <a:buFont typeface="Arial"/>
              <a:buNone/>
            </a:pPr>
            <a:r>
              <a:rPr b="1" lang="en-US" sz="1200">
                <a:solidFill>
                  <a:srgbClr val="434343"/>
                </a:solidFill>
                <a:latin typeface="Proxima Nova"/>
                <a:ea typeface="Proxima Nova"/>
                <a:cs typeface="Proxima Nova"/>
                <a:sym typeface="Proxima Nova"/>
              </a:rPr>
              <a:t>Under ECRT Subject Matter Experts </a:t>
            </a:r>
            <a:endParaRPr b="1" i="0" sz="1200" u="none" cap="none" strike="noStrike">
              <a:solidFill>
                <a:srgbClr val="434343"/>
              </a:solidFill>
              <a:latin typeface="Proxima Nova"/>
              <a:ea typeface="Proxima Nova"/>
              <a:cs typeface="Proxima Nova"/>
              <a:sym typeface="Proxima Nova"/>
            </a:endParaRPr>
          </a:p>
        </p:txBody>
      </p:sp>
      <p:sp>
        <p:nvSpPr>
          <p:cNvPr id="105" name="Google Shape;105;p18"/>
          <p:cNvSpPr/>
          <p:nvPr/>
        </p:nvSpPr>
        <p:spPr>
          <a:xfrm>
            <a:off x="4956219" y="2306124"/>
            <a:ext cx="1946700" cy="1354800"/>
          </a:xfrm>
          <a:prstGeom prst="roundRect">
            <a:avLst>
              <a:gd fmla="val 16667" name="adj"/>
            </a:avLst>
          </a:prstGeom>
          <a:solidFill>
            <a:srgbClr val="F1C232"/>
          </a:solidFill>
          <a:ln cap="flat" cmpd="sng" w="19050">
            <a:solidFill>
              <a:srgbClr val="FFFFF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800"/>
              <a:buFont typeface="Arial"/>
              <a:buNone/>
            </a:pPr>
            <a:r>
              <a:rPr lang="en-US" sz="1800">
                <a:solidFill>
                  <a:schemeClr val="dk1"/>
                </a:solidFill>
                <a:latin typeface="Proxima Nova"/>
                <a:ea typeface="Proxima Nova"/>
                <a:cs typeface="Proxima Nova"/>
                <a:sym typeface="Proxima Nova"/>
              </a:rPr>
              <a:t>Set up Lab For Reliability and Functionality Testing of Prototypes </a:t>
            </a:r>
            <a:endParaRPr b="0" i="0" sz="1600" u="none" cap="none" strike="noStrike">
              <a:solidFill>
                <a:srgbClr val="666666"/>
              </a:solidFill>
              <a:latin typeface="Proxima Nova"/>
              <a:ea typeface="Proxima Nova"/>
              <a:cs typeface="Proxima Nova"/>
              <a:sym typeface="Proxima Nova"/>
            </a:endParaRPr>
          </a:p>
        </p:txBody>
      </p:sp>
      <p:sp>
        <p:nvSpPr>
          <p:cNvPr id="106" name="Google Shape;106;p18"/>
          <p:cNvSpPr/>
          <p:nvPr/>
        </p:nvSpPr>
        <p:spPr>
          <a:xfrm>
            <a:off x="4956225" y="3718775"/>
            <a:ext cx="1946700" cy="374100"/>
          </a:xfrm>
          <a:prstGeom prst="roundRect">
            <a:avLst>
              <a:gd fmla="val 16667" name="adj"/>
            </a:avLst>
          </a:prstGeom>
          <a:solidFill>
            <a:srgbClr val="D9D9D9"/>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000000"/>
              </a:buClr>
              <a:buSzPts val="1200"/>
              <a:buFont typeface="Arial"/>
              <a:buNone/>
            </a:pPr>
            <a:r>
              <a:rPr b="1" lang="en-US" sz="1200">
                <a:solidFill>
                  <a:srgbClr val="434343"/>
                </a:solidFill>
                <a:latin typeface="Proxima Nova"/>
                <a:ea typeface="Proxima Nova"/>
                <a:cs typeface="Proxima Nova"/>
                <a:sym typeface="Proxima Nova"/>
              </a:rPr>
              <a:t>ECRT has won a </a:t>
            </a:r>
            <a:r>
              <a:rPr b="1" lang="en-US" sz="1200" u="sng">
                <a:solidFill>
                  <a:schemeClr val="hlink"/>
                </a:solidFill>
                <a:latin typeface="Proxima Nova"/>
                <a:ea typeface="Proxima Nova"/>
                <a:cs typeface="Proxima Nova"/>
                <a:sym typeface="Proxima Nova"/>
                <a:hlinkClick r:id="rId6"/>
              </a:rPr>
              <a:t>grant </a:t>
            </a:r>
            <a:r>
              <a:rPr b="1" lang="en-US" sz="1200">
                <a:solidFill>
                  <a:srgbClr val="434343"/>
                </a:solidFill>
                <a:latin typeface="Proxima Nova"/>
                <a:ea typeface="Proxima Nova"/>
                <a:cs typeface="Proxima Nova"/>
                <a:sym typeface="Proxima Nova"/>
              </a:rPr>
              <a:t>for proposed plan</a:t>
            </a:r>
            <a:endParaRPr b="1" i="0" sz="1200" u="none" cap="none" strike="noStrike">
              <a:solidFill>
                <a:srgbClr val="434343"/>
              </a:solidFill>
              <a:latin typeface="Proxima Nova"/>
              <a:ea typeface="Proxima Nova"/>
              <a:cs typeface="Proxima Nova"/>
              <a:sym typeface="Proxima Nova"/>
            </a:endParaRPr>
          </a:p>
        </p:txBody>
      </p:sp>
      <p:pic>
        <p:nvPicPr>
          <p:cNvPr id="107" name="Google Shape;107;p18"/>
          <p:cNvPicPr preferRelativeResize="0"/>
          <p:nvPr/>
        </p:nvPicPr>
        <p:blipFill>
          <a:blip r:embed="rId7">
            <a:alphaModFix/>
          </a:blip>
          <a:stretch>
            <a:fillRect/>
          </a:stretch>
        </p:blipFill>
        <p:spPr>
          <a:xfrm>
            <a:off x="0" y="-3375"/>
            <a:ext cx="3276600" cy="1600200"/>
          </a:xfrm>
          <a:prstGeom prst="rect">
            <a:avLst/>
          </a:prstGeom>
          <a:noFill/>
          <a:ln>
            <a:noFill/>
          </a:ln>
        </p:spPr>
      </p:pic>
      <p:sp>
        <p:nvSpPr>
          <p:cNvPr id="108" name="Google Shape;108;p18"/>
          <p:cNvSpPr txBox="1"/>
          <p:nvPr/>
        </p:nvSpPr>
        <p:spPr>
          <a:xfrm>
            <a:off x="0" y="2825425"/>
            <a:ext cx="40230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tackle Covid-19 challenges with local innovation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9"/>
          <p:cNvSpPr txBox="1"/>
          <p:nvPr/>
        </p:nvSpPr>
        <p:spPr>
          <a:xfrm>
            <a:off x="39300" y="0"/>
            <a:ext cx="9065400" cy="735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rPr b="1" lang="en-US" sz="3600" u="sng">
                <a:solidFill>
                  <a:schemeClr val="hlink"/>
                </a:solidFill>
                <a:highlight>
                  <a:srgbClr val="FFFFFF"/>
                </a:highlight>
                <a:latin typeface="Proxima Nova"/>
                <a:ea typeface="Proxima Nova"/>
                <a:cs typeface="Proxima Nova"/>
                <a:sym typeface="Proxima Nova"/>
                <a:hlinkClick r:id="rId3"/>
              </a:rPr>
              <a:t>Spiro Wave Design</a:t>
            </a:r>
            <a:endParaRPr b="1" i="0" sz="3600" u="none" cap="none" strike="noStrike">
              <a:solidFill>
                <a:srgbClr val="000000"/>
              </a:solidFill>
              <a:latin typeface="Proxima Nova"/>
              <a:ea typeface="Proxima Nova"/>
              <a:cs typeface="Proxima Nova"/>
              <a:sym typeface="Proxima Nova"/>
            </a:endParaRPr>
          </a:p>
        </p:txBody>
      </p:sp>
      <p:sp>
        <p:nvSpPr>
          <p:cNvPr id="114" name="Google Shape;114;p19"/>
          <p:cNvSpPr txBox="1"/>
          <p:nvPr/>
        </p:nvSpPr>
        <p:spPr>
          <a:xfrm>
            <a:off x="7317625" y="2719775"/>
            <a:ext cx="1588200" cy="1195500"/>
          </a:xfrm>
          <a:prstGeom prst="rect">
            <a:avLst/>
          </a:prstGeom>
          <a:solidFill>
            <a:srgbClr val="FFD443"/>
          </a:solidFill>
          <a:ln cap="flat" cmpd="sng" w="19050">
            <a:solidFill>
              <a:srgbClr val="FFFFF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n-US" sz="1800">
                <a:latin typeface="Proxima Nova Semibold"/>
                <a:ea typeface="Proxima Nova Semibold"/>
                <a:cs typeface="Proxima Nova Semibold"/>
                <a:sym typeface="Proxima Nova Semibold"/>
              </a:rPr>
              <a:t>Import Demo Devices </a:t>
            </a:r>
            <a:endParaRPr sz="1800">
              <a:latin typeface="Proxima Nova Semibold"/>
              <a:ea typeface="Proxima Nova Semibold"/>
              <a:cs typeface="Proxima Nova Semibold"/>
              <a:sym typeface="Proxima Nova Semibold"/>
            </a:endParaRPr>
          </a:p>
        </p:txBody>
      </p:sp>
      <p:sp>
        <p:nvSpPr>
          <p:cNvPr id="115" name="Google Shape;115;p19"/>
          <p:cNvSpPr txBox="1"/>
          <p:nvPr/>
        </p:nvSpPr>
        <p:spPr>
          <a:xfrm>
            <a:off x="5547904" y="2719775"/>
            <a:ext cx="1588200" cy="1195500"/>
          </a:xfrm>
          <a:prstGeom prst="rect">
            <a:avLst/>
          </a:prstGeom>
          <a:solidFill>
            <a:srgbClr val="FFD443"/>
          </a:solidFill>
          <a:ln cap="flat" cmpd="sng" w="19050">
            <a:solidFill>
              <a:srgbClr val="FFFFF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rPr lang="en-US" sz="1800">
                <a:solidFill>
                  <a:schemeClr val="dk1"/>
                </a:solidFill>
                <a:latin typeface="Proxima Nova Semibold"/>
                <a:ea typeface="Proxima Nova Semibold"/>
                <a:cs typeface="Proxima Nova Semibold"/>
                <a:sym typeface="Proxima Nova Semibold"/>
              </a:rPr>
              <a:t>E-FDA regulatory support</a:t>
            </a:r>
            <a:endParaRPr b="0" i="0" sz="1800" u="none" cap="none" strike="noStrike">
              <a:solidFill>
                <a:srgbClr val="000000"/>
              </a:solidFill>
              <a:latin typeface="Proxima Nova Semibold"/>
              <a:ea typeface="Proxima Nova Semibold"/>
              <a:cs typeface="Proxima Nova Semibold"/>
              <a:sym typeface="Proxima Nova Semibold"/>
            </a:endParaRPr>
          </a:p>
        </p:txBody>
      </p:sp>
      <p:sp>
        <p:nvSpPr>
          <p:cNvPr id="116" name="Google Shape;116;p19"/>
          <p:cNvSpPr txBox="1"/>
          <p:nvPr/>
        </p:nvSpPr>
        <p:spPr>
          <a:xfrm>
            <a:off x="3778172" y="2719775"/>
            <a:ext cx="1588200" cy="1195500"/>
          </a:xfrm>
          <a:prstGeom prst="rect">
            <a:avLst/>
          </a:prstGeom>
          <a:solidFill>
            <a:srgbClr val="D9D9D9"/>
          </a:solidFill>
          <a:ln cap="flat" cmpd="sng" w="19050">
            <a:solidFill>
              <a:srgbClr val="FFFFF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sz="1800">
              <a:latin typeface="Proxima Nova Semibold"/>
              <a:ea typeface="Proxima Nova Semibold"/>
              <a:cs typeface="Proxima Nova Semibold"/>
              <a:sym typeface="Proxima Nova Semibold"/>
            </a:endParaRPr>
          </a:p>
          <a:p>
            <a:pPr indent="0" lvl="0" marL="0" rtl="0" algn="ctr">
              <a:spcBef>
                <a:spcPts val="0"/>
              </a:spcBef>
              <a:spcAft>
                <a:spcPts val="0"/>
              </a:spcAft>
              <a:buClr>
                <a:schemeClr val="dk1"/>
              </a:buClr>
              <a:buSzPts val="1800"/>
              <a:buFont typeface="Arial"/>
              <a:buNone/>
            </a:pPr>
            <a:r>
              <a:t/>
            </a:r>
            <a:endParaRPr sz="1800">
              <a:solidFill>
                <a:schemeClr val="dk1"/>
              </a:solidFill>
              <a:latin typeface="Proxima Nova Semibold"/>
              <a:ea typeface="Proxima Nova Semibold"/>
              <a:cs typeface="Proxima Nova Semibold"/>
              <a:sym typeface="Proxima Nova Semibold"/>
            </a:endParaRPr>
          </a:p>
          <a:p>
            <a:pPr indent="0" lvl="0" marL="0" rtl="0" algn="ctr">
              <a:spcBef>
                <a:spcPts val="0"/>
              </a:spcBef>
              <a:spcAft>
                <a:spcPts val="0"/>
              </a:spcAft>
              <a:buClr>
                <a:schemeClr val="dk1"/>
              </a:buClr>
              <a:buSzPts val="1800"/>
              <a:buFont typeface="Arial"/>
              <a:buNone/>
            </a:pPr>
            <a:r>
              <a:t/>
            </a:r>
            <a:endParaRPr sz="1800">
              <a:solidFill>
                <a:schemeClr val="dk1"/>
              </a:solidFill>
              <a:latin typeface="Proxima Nova Semibold"/>
              <a:ea typeface="Proxima Nova Semibold"/>
              <a:cs typeface="Proxima Nova Semibold"/>
              <a:sym typeface="Proxima Nova Semibold"/>
            </a:endParaRPr>
          </a:p>
          <a:p>
            <a:pPr indent="0" lvl="0" marL="0" rtl="0" algn="ctr">
              <a:spcBef>
                <a:spcPts val="0"/>
              </a:spcBef>
              <a:spcAft>
                <a:spcPts val="0"/>
              </a:spcAft>
              <a:buClr>
                <a:schemeClr val="dk1"/>
              </a:buClr>
              <a:buSzPts val="1800"/>
              <a:buFont typeface="Arial"/>
              <a:buNone/>
            </a:pPr>
            <a:r>
              <a:rPr lang="en-US" sz="1800">
                <a:solidFill>
                  <a:schemeClr val="dk1"/>
                </a:solidFill>
                <a:latin typeface="Proxima Nova Semibold"/>
                <a:ea typeface="Proxima Nova Semibold"/>
                <a:cs typeface="Proxima Nova Semibold"/>
                <a:sym typeface="Proxima Nova Semibold"/>
              </a:rPr>
              <a:t>Proposed</a:t>
            </a:r>
            <a:endParaRPr sz="1800">
              <a:solidFill>
                <a:schemeClr val="dk1"/>
              </a:solidFill>
              <a:latin typeface="Proxima Nova Semibold"/>
              <a:ea typeface="Proxima Nova Semibold"/>
              <a:cs typeface="Proxima Nova Semibold"/>
              <a:sym typeface="Proxima Nova Semibold"/>
            </a:endParaRPr>
          </a:p>
          <a:p>
            <a:pPr indent="0" lvl="0" marL="0" rtl="0" algn="ctr">
              <a:spcBef>
                <a:spcPts val="0"/>
              </a:spcBef>
              <a:spcAft>
                <a:spcPts val="0"/>
              </a:spcAft>
              <a:buClr>
                <a:schemeClr val="dk1"/>
              </a:buClr>
              <a:buSzPts val="1800"/>
              <a:buFont typeface="Arial"/>
              <a:buNone/>
            </a:pPr>
            <a:r>
              <a:rPr lang="en-US" sz="1800">
                <a:solidFill>
                  <a:schemeClr val="dk1"/>
                </a:solidFill>
                <a:latin typeface="Proxima Nova Semibold"/>
                <a:ea typeface="Proxima Nova Semibold"/>
                <a:cs typeface="Proxima Nova Semibold"/>
                <a:sym typeface="Proxima Nova Semibold"/>
              </a:rPr>
              <a:t>design review plan</a:t>
            </a:r>
            <a:endParaRPr sz="1800">
              <a:latin typeface="Proxima Nova Semibold"/>
              <a:ea typeface="Proxima Nova Semibold"/>
              <a:cs typeface="Proxima Nova Semibold"/>
              <a:sym typeface="Proxima Nova Semibold"/>
            </a:endParaRPr>
          </a:p>
          <a:p>
            <a:pPr indent="0" lvl="0" marL="0" marR="0" rtl="0" algn="l">
              <a:lnSpc>
                <a:spcPct val="100000"/>
              </a:lnSpc>
              <a:spcBef>
                <a:spcPts val="0"/>
              </a:spcBef>
              <a:spcAft>
                <a:spcPts val="0"/>
              </a:spcAft>
              <a:buClr>
                <a:srgbClr val="000000"/>
              </a:buClr>
              <a:buSzPts val="1800"/>
              <a:buFont typeface="Arial"/>
              <a:buNone/>
            </a:pPr>
            <a:r>
              <a:t/>
            </a:r>
            <a:endParaRPr sz="1800">
              <a:latin typeface="Proxima Nova Semibold"/>
              <a:ea typeface="Proxima Nova Semibold"/>
              <a:cs typeface="Proxima Nova Semibold"/>
              <a:sym typeface="Proxima Nova Semibold"/>
            </a:endParaRPr>
          </a:p>
          <a:p>
            <a:pPr indent="0" lvl="0" marL="0" marR="0" rtl="0" algn="ctr">
              <a:lnSpc>
                <a:spcPct val="100000"/>
              </a:lnSpc>
              <a:spcBef>
                <a:spcPts val="0"/>
              </a:spcBef>
              <a:spcAft>
                <a:spcPts val="0"/>
              </a:spcAft>
              <a:buClr>
                <a:srgbClr val="000000"/>
              </a:buClr>
              <a:buSzPts val="1800"/>
              <a:buFont typeface="Arial"/>
              <a:buNone/>
            </a:pPr>
            <a:r>
              <a:t/>
            </a:r>
            <a:endParaRPr sz="1800">
              <a:latin typeface="Proxima Nova Semibold"/>
              <a:ea typeface="Proxima Nova Semibold"/>
              <a:cs typeface="Proxima Nova Semibold"/>
              <a:sym typeface="Proxima Nova Semibold"/>
            </a:endParaRPr>
          </a:p>
        </p:txBody>
      </p:sp>
      <p:sp>
        <p:nvSpPr>
          <p:cNvPr id="117" name="Google Shape;117;p19"/>
          <p:cNvSpPr txBox="1"/>
          <p:nvPr/>
        </p:nvSpPr>
        <p:spPr>
          <a:xfrm>
            <a:off x="2014523" y="2719775"/>
            <a:ext cx="1588200" cy="1195500"/>
          </a:xfrm>
          <a:prstGeom prst="rect">
            <a:avLst/>
          </a:prstGeom>
          <a:solidFill>
            <a:srgbClr val="D9D9D9"/>
          </a:solidFill>
          <a:ln cap="flat" cmpd="sng" w="19050">
            <a:solidFill>
              <a:srgbClr val="FFFFF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sz="1800">
              <a:latin typeface="Proxima Nova Semibold"/>
              <a:ea typeface="Proxima Nova Semibold"/>
              <a:cs typeface="Proxima Nova Semibold"/>
              <a:sym typeface="Proxima Nova Semibold"/>
            </a:endParaRPr>
          </a:p>
          <a:p>
            <a:pPr indent="0" lvl="0" marL="0" marR="0" rtl="0" algn="ctr">
              <a:lnSpc>
                <a:spcPct val="100000"/>
              </a:lnSpc>
              <a:spcBef>
                <a:spcPts val="0"/>
              </a:spcBef>
              <a:spcAft>
                <a:spcPts val="0"/>
              </a:spcAft>
              <a:buClr>
                <a:srgbClr val="000000"/>
              </a:buClr>
              <a:buSzPts val="1800"/>
              <a:buFont typeface="Arial"/>
              <a:buNone/>
            </a:pPr>
            <a:r>
              <a:t/>
            </a:r>
            <a:endParaRPr sz="1800">
              <a:latin typeface="Proxima Nova Semibold"/>
              <a:ea typeface="Proxima Nova Semibold"/>
              <a:cs typeface="Proxima Nova Semibold"/>
              <a:sym typeface="Proxima Nova Semibold"/>
            </a:endParaRPr>
          </a:p>
          <a:p>
            <a:pPr indent="0" lvl="0" marL="0" marR="0" rtl="0" algn="ctr">
              <a:lnSpc>
                <a:spcPct val="100000"/>
              </a:lnSpc>
              <a:spcBef>
                <a:spcPts val="0"/>
              </a:spcBef>
              <a:spcAft>
                <a:spcPts val="0"/>
              </a:spcAft>
              <a:buClr>
                <a:srgbClr val="000000"/>
              </a:buClr>
              <a:buSzPts val="1800"/>
              <a:buFont typeface="Arial"/>
              <a:buNone/>
            </a:pPr>
            <a:r>
              <a:rPr lang="en-US" sz="1800">
                <a:latin typeface="Proxima Nova Semibold"/>
                <a:ea typeface="Proxima Nova Semibold"/>
                <a:cs typeface="Proxima Nova Semibold"/>
                <a:sym typeface="Proxima Nova Semibold"/>
              </a:rPr>
              <a:t>Spiro to send </a:t>
            </a:r>
            <a:endParaRPr sz="1800">
              <a:latin typeface="Proxima Nova Semibold"/>
              <a:ea typeface="Proxima Nova Semibold"/>
              <a:cs typeface="Proxima Nova Semibold"/>
              <a:sym typeface="Proxima Nova Semibold"/>
            </a:endParaRPr>
          </a:p>
          <a:p>
            <a:pPr indent="0" lvl="0" marL="0" marR="0" rtl="0" algn="ctr">
              <a:lnSpc>
                <a:spcPct val="100000"/>
              </a:lnSpc>
              <a:spcBef>
                <a:spcPts val="0"/>
              </a:spcBef>
              <a:spcAft>
                <a:spcPts val="0"/>
              </a:spcAft>
              <a:buClr>
                <a:srgbClr val="000000"/>
              </a:buClr>
              <a:buSzPts val="1800"/>
              <a:buFont typeface="Arial"/>
              <a:buNone/>
            </a:pPr>
            <a:r>
              <a:rPr lang="en-US" sz="1800">
                <a:latin typeface="Proxima Nova Semibold"/>
                <a:ea typeface="Proxima Nova Semibold"/>
                <a:cs typeface="Proxima Nova Semibold"/>
                <a:sym typeface="Proxima Nova Semibold"/>
              </a:rPr>
              <a:t>demo devices </a:t>
            </a:r>
            <a:endParaRPr sz="1800">
              <a:latin typeface="Proxima Nova Semibold"/>
              <a:ea typeface="Proxima Nova Semibold"/>
              <a:cs typeface="Proxima Nova Semibold"/>
              <a:sym typeface="Proxima Nova Semibold"/>
            </a:endParaRPr>
          </a:p>
          <a:p>
            <a:pPr indent="0" lvl="0" marL="0" marR="0" rtl="0" algn="ctr">
              <a:lnSpc>
                <a:spcPct val="100000"/>
              </a:lnSpc>
              <a:spcBef>
                <a:spcPts val="0"/>
              </a:spcBef>
              <a:spcAft>
                <a:spcPts val="0"/>
              </a:spcAft>
              <a:buClr>
                <a:srgbClr val="000000"/>
              </a:buClr>
              <a:buSzPts val="1800"/>
              <a:buFont typeface="Arial"/>
              <a:buNone/>
            </a:pPr>
            <a:r>
              <a:t/>
            </a:r>
            <a:endParaRPr sz="1800">
              <a:latin typeface="Proxima Nova Semibold"/>
              <a:ea typeface="Proxima Nova Semibold"/>
              <a:cs typeface="Proxima Nova Semibold"/>
              <a:sym typeface="Proxima Nova Semibold"/>
            </a:endParaRPr>
          </a:p>
        </p:txBody>
      </p:sp>
      <p:sp>
        <p:nvSpPr>
          <p:cNvPr id="118" name="Google Shape;118;p19"/>
          <p:cNvSpPr txBox="1"/>
          <p:nvPr/>
        </p:nvSpPr>
        <p:spPr>
          <a:xfrm>
            <a:off x="250875" y="2719775"/>
            <a:ext cx="1588200" cy="1195500"/>
          </a:xfrm>
          <a:prstGeom prst="rect">
            <a:avLst/>
          </a:prstGeom>
          <a:solidFill>
            <a:srgbClr val="D9D9D9"/>
          </a:solidFill>
          <a:ln cap="flat" cmpd="sng" w="19050">
            <a:solidFill>
              <a:srgbClr val="FFFFF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sz="1800">
              <a:latin typeface="Proxima Nova Semibold"/>
              <a:ea typeface="Proxima Nova Semibold"/>
              <a:cs typeface="Proxima Nova Semibold"/>
              <a:sym typeface="Proxima Nova Semibold"/>
            </a:endParaRPr>
          </a:p>
          <a:p>
            <a:pPr indent="0" lvl="0" marL="0" marR="0" rtl="0" algn="l">
              <a:lnSpc>
                <a:spcPct val="100000"/>
              </a:lnSpc>
              <a:spcBef>
                <a:spcPts val="0"/>
              </a:spcBef>
              <a:spcAft>
                <a:spcPts val="0"/>
              </a:spcAft>
              <a:buClr>
                <a:srgbClr val="000000"/>
              </a:buClr>
              <a:buSzPts val="1800"/>
              <a:buFont typeface="Arial"/>
              <a:buNone/>
            </a:pPr>
            <a:r>
              <a:rPr lang="en-US" sz="1800">
                <a:latin typeface="Proxima Nova Semibold"/>
                <a:ea typeface="Proxima Nova Semibold"/>
                <a:cs typeface="Proxima Nova Semibold"/>
                <a:sym typeface="Proxima Nova Semibold"/>
              </a:rPr>
              <a:t>Specification with Assist Control</a:t>
            </a:r>
            <a:endParaRPr sz="1800">
              <a:latin typeface="Proxima Nova Semibold"/>
              <a:ea typeface="Proxima Nova Semibold"/>
              <a:cs typeface="Proxima Nova Semibold"/>
              <a:sym typeface="Proxima Nova Semibold"/>
            </a:endParaRPr>
          </a:p>
        </p:txBody>
      </p:sp>
      <p:sp>
        <p:nvSpPr>
          <p:cNvPr id="119" name="Google Shape;119;p19"/>
          <p:cNvSpPr/>
          <p:nvPr/>
        </p:nvSpPr>
        <p:spPr>
          <a:xfrm rot="-13981">
            <a:off x="-4613" y="1485205"/>
            <a:ext cx="9146776" cy="930308"/>
          </a:xfrm>
          <a:prstGeom prst="rightArrow">
            <a:avLst>
              <a:gd fmla="val 50000" name="adj1"/>
              <a:gd fmla="val 50000" name="adj2"/>
            </a:avLst>
          </a:prstGeom>
          <a:solidFill>
            <a:srgbClr val="CCCCCC"/>
          </a:solidFill>
          <a:ln cap="flat" cmpd="sng" w="9525">
            <a:solidFill>
              <a:srgbClr val="BF9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rPr lang="en-US" sz="1800">
                <a:solidFill>
                  <a:schemeClr val="dk1"/>
                </a:solidFill>
                <a:latin typeface="Proxima Nova Semibold"/>
                <a:ea typeface="Proxima Nova Semibold"/>
                <a:cs typeface="Proxima Nova Semibold"/>
                <a:sym typeface="Proxima Nova Semibold"/>
              </a:rPr>
              <a:t> </a:t>
            </a:r>
            <a:endParaRPr b="0" i="0" sz="1400" u="none" cap="none" strike="noStrike">
              <a:solidFill>
                <a:srgbClr val="000000"/>
              </a:solidFill>
              <a:latin typeface="Arial"/>
              <a:ea typeface="Arial"/>
              <a:cs typeface="Arial"/>
              <a:sym typeface="Arial"/>
            </a:endParaRPr>
          </a:p>
        </p:txBody>
      </p:sp>
      <p:grpSp>
        <p:nvGrpSpPr>
          <p:cNvPr id="120" name="Google Shape;120;p19"/>
          <p:cNvGrpSpPr/>
          <p:nvPr/>
        </p:nvGrpSpPr>
        <p:grpSpPr>
          <a:xfrm>
            <a:off x="1224584" y="1564826"/>
            <a:ext cx="6554657" cy="771038"/>
            <a:chOff x="514896" y="2207239"/>
            <a:chExt cx="6554657" cy="771038"/>
          </a:xfrm>
        </p:grpSpPr>
        <p:sp>
          <p:nvSpPr>
            <p:cNvPr id="121" name="Google Shape;121;p19"/>
            <p:cNvSpPr/>
            <p:nvPr/>
          </p:nvSpPr>
          <p:spPr>
            <a:xfrm rot="-174779">
              <a:off x="532772" y="2220576"/>
              <a:ext cx="543102" cy="717304"/>
            </a:xfrm>
            <a:prstGeom prst="chevron">
              <a:avLst>
                <a:gd fmla="val 48573" name="adj"/>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9"/>
            <p:cNvSpPr/>
            <p:nvPr/>
          </p:nvSpPr>
          <p:spPr>
            <a:xfrm rot="-174779">
              <a:off x="2444821" y="2247637"/>
              <a:ext cx="543102" cy="717304"/>
            </a:xfrm>
            <a:prstGeom prst="chevron">
              <a:avLst>
                <a:gd fmla="val 48573" name="adj"/>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9"/>
            <p:cNvSpPr/>
            <p:nvPr/>
          </p:nvSpPr>
          <p:spPr>
            <a:xfrm rot="-174779">
              <a:off x="4466391" y="2236696"/>
              <a:ext cx="543102" cy="717304"/>
            </a:xfrm>
            <a:prstGeom prst="chevron">
              <a:avLst>
                <a:gd fmla="val 48573" name="adj"/>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9"/>
            <p:cNvSpPr/>
            <p:nvPr/>
          </p:nvSpPr>
          <p:spPr>
            <a:xfrm rot="-174779">
              <a:off x="6508576" y="2235726"/>
              <a:ext cx="543102" cy="717304"/>
            </a:xfrm>
            <a:prstGeom prst="chevron">
              <a:avLst>
                <a:gd fmla="val 48573" name="adj"/>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25" name="Google Shape;125;p19"/>
          <p:cNvPicPr preferRelativeResize="0"/>
          <p:nvPr/>
        </p:nvPicPr>
        <p:blipFill rotWithShape="1">
          <a:blip r:embed="rId4">
            <a:alphaModFix/>
          </a:blip>
          <a:srcRect b="0" l="0" r="0" t="0"/>
          <a:stretch/>
        </p:blipFill>
        <p:spPr>
          <a:xfrm>
            <a:off x="717151" y="2638623"/>
            <a:ext cx="491024" cy="416276"/>
          </a:xfrm>
          <a:prstGeom prst="rect">
            <a:avLst/>
          </a:prstGeom>
          <a:noFill/>
          <a:ln>
            <a:noFill/>
          </a:ln>
        </p:spPr>
      </p:pic>
      <p:pic>
        <p:nvPicPr>
          <p:cNvPr id="126" name="Google Shape;126;p19"/>
          <p:cNvPicPr preferRelativeResize="0"/>
          <p:nvPr/>
        </p:nvPicPr>
        <p:blipFill rotWithShape="1">
          <a:blip r:embed="rId4">
            <a:alphaModFix/>
          </a:blip>
          <a:srcRect b="0" l="0" r="0" t="0"/>
          <a:stretch/>
        </p:blipFill>
        <p:spPr>
          <a:xfrm>
            <a:off x="2486776" y="2638623"/>
            <a:ext cx="491024" cy="416276"/>
          </a:xfrm>
          <a:prstGeom prst="rect">
            <a:avLst/>
          </a:prstGeom>
          <a:noFill/>
          <a:ln>
            <a:noFill/>
          </a:ln>
        </p:spPr>
      </p:pic>
      <p:pic>
        <p:nvPicPr>
          <p:cNvPr id="127" name="Google Shape;127;p19"/>
          <p:cNvPicPr preferRelativeResize="0"/>
          <p:nvPr/>
        </p:nvPicPr>
        <p:blipFill rotWithShape="1">
          <a:blip r:embed="rId4">
            <a:alphaModFix/>
          </a:blip>
          <a:srcRect b="0" l="0" r="0" t="0"/>
          <a:stretch/>
        </p:blipFill>
        <p:spPr>
          <a:xfrm>
            <a:off x="4256401" y="2638623"/>
            <a:ext cx="491024" cy="416276"/>
          </a:xfrm>
          <a:prstGeom prst="rect">
            <a:avLst/>
          </a:prstGeom>
          <a:noFill/>
          <a:ln>
            <a:noFill/>
          </a:ln>
        </p:spPr>
      </p:pic>
      <p:sp>
        <p:nvSpPr>
          <p:cNvPr id="128" name="Google Shape;128;p19"/>
          <p:cNvSpPr txBox="1"/>
          <p:nvPr/>
        </p:nvSpPr>
        <p:spPr>
          <a:xfrm>
            <a:off x="143175" y="594750"/>
            <a:ext cx="5341800" cy="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9"/>
          <p:cNvSpPr txBox="1"/>
          <p:nvPr/>
        </p:nvSpPr>
        <p:spPr>
          <a:xfrm>
            <a:off x="198250" y="737925"/>
            <a:ext cx="5231700" cy="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Inspired by MIT Open Source Design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133" name="Shape 133"/>
        <p:cNvGrpSpPr/>
        <p:nvPr/>
      </p:nvGrpSpPr>
      <p:grpSpPr>
        <a:xfrm>
          <a:off x="0" y="0"/>
          <a:ext cx="0" cy="0"/>
          <a:chOff x="0" y="0"/>
          <a:chExt cx="0" cy="0"/>
        </a:xfrm>
      </p:grpSpPr>
      <p:sp>
        <p:nvSpPr>
          <p:cNvPr id="134" name="Google Shape;134;p20"/>
          <p:cNvSpPr txBox="1"/>
          <p:nvPr>
            <p:ph idx="1" type="subTitle"/>
          </p:nvPr>
        </p:nvSpPr>
        <p:spPr>
          <a:xfrm>
            <a:off x="114300" y="0"/>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4500">
                <a:solidFill>
                  <a:srgbClr val="434343"/>
                </a:solidFill>
              </a:rPr>
              <a:t>Medical Device Maintenance</a:t>
            </a:r>
            <a:endParaRPr b="1" sz="4500">
              <a:solidFill>
                <a:srgbClr val="434343"/>
              </a:solidFill>
            </a:endParaRPr>
          </a:p>
        </p:txBody>
      </p:sp>
      <p:pic>
        <p:nvPicPr>
          <p:cNvPr id="135" name="Google Shape;135;p20"/>
          <p:cNvPicPr preferRelativeResize="0"/>
          <p:nvPr/>
        </p:nvPicPr>
        <p:blipFill>
          <a:blip r:embed="rId3">
            <a:alphaModFix/>
          </a:blip>
          <a:stretch>
            <a:fillRect/>
          </a:stretch>
        </p:blipFill>
        <p:spPr>
          <a:xfrm>
            <a:off x="218200" y="1130312"/>
            <a:ext cx="3305400" cy="2603400"/>
          </a:xfrm>
          <a:prstGeom prst="roundRect">
            <a:avLst>
              <a:gd fmla="val 16667" name="adj"/>
            </a:avLst>
          </a:prstGeom>
          <a:noFill/>
          <a:ln cap="flat" cmpd="sng" w="28575">
            <a:solidFill>
              <a:srgbClr val="FFFFFF"/>
            </a:solidFill>
            <a:prstDash val="solid"/>
            <a:round/>
            <a:headEnd len="sm" w="sm" type="none"/>
            <a:tailEnd len="sm" w="sm" type="none"/>
          </a:ln>
          <a:effectLst>
            <a:outerShdw blurRad="85725" rotWithShape="0" algn="bl" dir="5400000" dist="142875">
              <a:srgbClr val="B7B7B7">
                <a:alpha val="50000"/>
              </a:srgbClr>
            </a:outerShdw>
          </a:effectLst>
        </p:spPr>
      </p:pic>
      <p:pic>
        <p:nvPicPr>
          <p:cNvPr id="136" name="Google Shape;136;p20"/>
          <p:cNvPicPr preferRelativeResize="0"/>
          <p:nvPr/>
        </p:nvPicPr>
        <p:blipFill>
          <a:blip r:embed="rId4">
            <a:alphaModFix/>
          </a:blip>
          <a:stretch>
            <a:fillRect/>
          </a:stretch>
        </p:blipFill>
        <p:spPr>
          <a:xfrm>
            <a:off x="521950" y="3513925"/>
            <a:ext cx="2156100" cy="1378500"/>
          </a:xfrm>
          <a:prstGeom prst="roundRect">
            <a:avLst>
              <a:gd fmla="val 16667" name="adj"/>
            </a:avLst>
          </a:prstGeom>
          <a:noFill/>
          <a:ln cap="flat" cmpd="sng" w="28575">
            <a:solidFill>
              <a:srgbClr val="FFFFFF"/>
            </a:solidFill>
            <a:prstDash val="solid"/>
            <a:round/>
            <a:headEnd len="sm" w="sm" type="none"/>
            <a:tailEnd len="sm" w="sm" type="none"/>
          </a:ln>
          <a:effectLst>
            <a:outerShdw blurRad="57150" rotWithShape="0" algn="bl" dir="5400000" dist="19050">
              <a:srgbClr val="FFFFFF">
                <a:alpha val="50000"/>
              </a:srgbClr>
            </a:outerShdw>
          </a:effectLst>
        </p:spPr>
      </p:pic>
      <p:pic>
        <p:nvPicPr>
          <p:cNvPr id="137" name="Google Shape;137;p20"/>
          <p:cNvPicPr preferRelativeResize="0"/>
          <p:nvPr/>
        </p:nvPicPr>
        <p:blipFill rotWithShape="1">
          <a:blip r:embed="rId5">
            <a:alphaModFix/>
          </a:blip>
          <a:srcRect b="0" l="0" r="16310" t="0"/>
          <a:stretch/>
        </p:blipFill>
        <p:spPr>
          <a:xfrm>
            <a:off x="3455575" y="877888"/>
            <a:ext cx="4790700" cy="3220200"/>
          </a:xfrm>
          <a:prstGeom prst="roundRect">
            <a:avLst>
              <a:gd fmla="val 16667" name="adj"/>
            </a:avLst>
          </a:prstGeom>
          <a:noFill/>
          <a:ln cap="flat" cmpd="sng" w="28575">
            <a:solidFill>
              <a:srgbClr val="FFFFFF"/>
            </a:solidFill>
            <a:prstDash val="solid"/>
            <a:round/>
            <a:headEnd len="sm" w="sm" type="none"/>
            <a:tailEnd len="sm" w="sm" type="none"/>
          </a:ln>
        </p:spPr>
      </p:pic>
      <p:sp>
        <p:nvSpPr>
          <p:cNvPr id="138" name="Google Shape;138;p20"/>
          <p:cNvSpPr txBox="1"/>
          <p:nvPr/>
        </p:nvSpPr>
        <p:spPr>
          <a:xfrm>
            <a:off x="3205075" y="4300275"/>
            <a:ext cx="5154900" cy="663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4200"/>
              <a:buFont typeface="Arial"/>
              <a:buNone/>
            </a:pPr>
            <a:r>
              <a:rPr b="1" lang="en-US" sz="2500">
                <a:latin typeface="Proxima Nova"/>
                <a:ea typeface="Proxima Nova"/>
                <a:cs typeface="Proxima Nova"/>
                <a:sym typeface="Proxima Nova"/>
              </a:rPr>
              <a:t>Tegbareid Polytechnic College</a:t>
            </a:r>
            <a:endParaRPr b="1" sz="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1"/>
          <p:cNvSpPr txBox="1"/>
          <p:nvPr>
            <p:ph idx="1" type="subTitle"/>
          </p:nvPr>
        </p:nvSpPr>
        <p:spPr>
          <a:xfrm>
            <a:off x="311700" y="135300"/>
            <a:ext cx="8520600" cy="792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US" sz="4600">
                <a:solidFill>
                  <a:srgbClr val="434343"/>
                </a:solidFill>
                <a:latin typeface="Proxima Nova Semibold"/>
                <a:ea typeface="Proxima Nova Semibold"/>
                <a:cs typeface="Proxima Nova Semibold"/>
                <a:sym typeface="Proxima Nova Semibold"/>
              </a:rPr>
              <a:t>Refurbished</a:t>
            </a:r>
            <a:r>
              <a:rPr lang="en-US" sz="4600">
                <a:solidFill>
                  <a:srgbClr val="434343"/>
                </a:solidFill>
                <a:latin typeface="Proxima Nova Semibold"/>
                <a:ea typeface="Proxima Nova Semibold"/>
                <a:cs typeface="Proxima Nova Semibold"/>
                <a:sym typeface="Proxima Nova Semibold"/>
              </a:rPr>
              <a:t> Devices</a:t>
            </a:r>
            <a:endParaRPr sz="4600">
              <a:solidFill>
                <a:srgbClr val="434343"/>
              </a:solidFill>
              <a:latin typeface="Proxima Nova Semibold"/>
              <a:ea typeface="Proxima Nova Semibold"/>
              <a:cs typeface="Proxima Nova Semibold"/>
              <a:sym typeface="Proxima Nova Semibold"/>
            </a:endParaRPr>
          </a:p>
        </p:txBody>
      </p:sp>
      <p:sp>
        <p:nvSpPr>
          <p:cNvPr id="144" name="Google Shape;144;p21"/>
          <p:cNvSpPr/>
          <p:nvPr/>
        </p:nvSpPr>
        <p:spPr>
          <a:xfrm>
            <a:off x="290669" y="3554599"/>
            <a:ext cx="1946700" cy="1354800"/>
          </a:xfrm>
          <a:prstGeom prst="roundRect">
            <a:avLst>
              <a:gd fmla="val 16667" name="adj"/>
            </a:avLst>
          </a:prstGeom>
          <a:solidFill>
            <a:srgbClr val="FFF2CC"/>
          </a:solidFill>
          <a:ln cap="flat" cmpd="sng" w="19050">
            <a:solidFill>
              <a:srgbClr val="FFFFFF"/>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800"/>
              <a:buFont typeface="Arial"/>
              <a:buNone/>
            </a:pPr>
            <a:r>
              <a:rPr b="1" lang="en-US" sz="1900">
                <a:solidFill>
                  <a:srgbClr val="666666"/>
                </a:solidFill>
                <a:latin typeface="Proxima Nova"/>
                <a:ea typeface="Proxima Nova"/>
                <a:cs typeface="Proxima Nova"/>
                <a:sym typeface="Proxima Nova"/>
              </a:rPr>
              <a:t>Medical Device Suppliers in US </a:t>
            </a:r>
            <a:r>
              <a:rPr b="1" lang="en-US" sz="1900">
                <a:solidFill>
                  <a:srgbClr val="666666"/>
                </a:solidFill>
                <a:latin typeface="Proxima Nova"/>
                <a:ea typeface="Proxima Nova"/>
                <a:cs typeface="Proxima Nova"/>
                <a:sym typeface="Proxima Nova"/>
              </a:rPr>
              <a:t> </a:t>
            </a:r>
            <a:endParaRPr b="1" i="0" sz="1900" u="none" cap="none" strike="noStrike">
              <a:solidFill>
                <a:srgbClr val="666666"/>
              </a:solidFill>
              <a:latin typeface="Proxima Nova"/>
              <a:ea typeface="Proxima Nova"/>
              <a:cs typeface="Proxima Nova"/>
              <a:sym typeface="Proxima Nova"/>
            </a:endParaRPr>
          </a:p>
        </p:txBody>
      </p:sp>
      <p:sp>
        <p:nvSpPr>
          <p:cNvPr id="145" name="Google Shape;145;p21"/>
          <p:cNvSpPr/>
          <p:nvPr/>
        </p:nvSpPr>
        <p:spPr>
          <a:xfrm>
            <a:off x="2355132" y="2878449"/>
            <a:ext cx="1946700" cy="1354800"/>
          </a:xfrm>
          <a:prstGeom prst="roundRect">
            <a:avLst>
              <a:gd fmla="val 16667" name="adj"/>
            </a:avLst>
          </a:prstGeom>
          <a:solidFill>
            <a:srgbClr val="FFE599"/>
          </a:solidFill>
          <a:ln cap="flat" cmpd="sng" w="19050">
            <a:solidFill>
              <a:srgbClr val="FFFFFF"/>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800"/>
              <a:buFont typeface="Arial"/>
              <a:buNone/>
            </a:pPr>
            <a:r>
              <a:rPr b="1" lang="en-US" sz="1900">
                <a:solidFill>
                  <a:srgbClr val="666666"/>
                </a:solidFill>
                <a:latin typeface="Proxima Nova"/>
                <a:ea typeface="Proxima Nova"/>
                <a:cs typeface="Proxima Nova"/>
                <a:sym typeface="Proxima Nova"/>
              </a:rPr>
              <a:t>Quote for refurbished devices</a:t>
            </a:r>
            <a:endParaRPr b="1" i="0" sz="1900" u="none" cap="none" strike="noStrike">
              <a:solidFill>
                <a:srgbClr val="666666"/>
              </a:solidFill>
              <a:latin typeface="Proxima Nova"/>
              <a:ea typeface="Proxima Nova"/>
              <a:cs typeface="Proxima Nova"/>
              <a:sym typeface="Proxima Nova"/>
            </a:endParaRPr>
          </a:p>
        </p:txBody>
      </p:sp>
      <p:sp>
        <p:nvSpPr>
          <p:cNvPr id="146" name="Google Shape;146;p21"/>
          <p:cNvSpPr/>
          <p:nvPr/>
        </p:nvSpPr>
        <p:spPr>
          <a:xfrm>
            <a:off x="4355107" y="2068124"/>
            <a:ext cx="1946700" cy="1354800"/>
          </a:xfrm>
          <a:prstGeom prst="roundRect">
            <a:avLst>
              <a:gd fmla="val 16667" name="adj"/>
            </a:avLst>
          </a:prstGeom>
          <a:solidFill>
            <a:srgbClr val="FFD966"/>
          </a:solidFill>
          <a:ln cap="flat" cmpd="sng" w="19050">
            <a:solidFill>
              <a:srgbClr val="FFFFFF"/>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800"/>
              <a:buFont typeface="Arial"/>
              <a:buNone/>
            </a:pPr>
            <a:r>
              <a:rPr b="1" lang="en-US" sz="1900">
                <a:solidFill>
                  <a:srgbClr val="666666"/>
                </a:solidFill>
                <a:latin typeface="Proxima Nova"/>
                <a:ea typeface="Proxima Nova"/>
                <a:cs typeface="Proxima Nova"/>
                <a:sym typeface="Proxima Nova"/>
              </a:rPr>
              <a:t>Purchase the devices </a:t>
            </a:r>
            <a:endParaRPr b="1" i="0" sz="1900" u="none" cap="none" strike="noStrike">
              <a:solidFill>
                <a:srgbClr val="666666"/>
              </a:solidFill>
              <a:latin typeface="Proxima Nova"/>
              <a:ea typeface="Proxima Nova"/>
              <a:cs typeface="Proxima Nova"/>
              <a:sym typeface="Proxima Nova"/>
            </a:endParaRPr>
          </a:p>
        </p:txBody>
      </p:sp>
      <p:sp>
        <p:nvSpPr>
          <p:cNvPr id="147" name="Google Shape;147;p21"/>
          <p:cNvSpPr/>
          <p:nvPr/>
        </p:nvSpPr>
        <p:spPr>
          <a:xfrm>
            <a:off x="6484126" y="1407475"/>
            <a:ext cx="2230200" cy="1354800"/>
          </a:xfrm>
          <a:prstGeom prst="roundRect">
            <a:avLst>
              <a:gd fmla="val 16667" name="adj"/>
            </a:avLst>
          </a:prstGeom>
          <a:solidFill>
            <a:srgbClr val="F1C232"/>
          </a:solidFill>
          <a:ln cap="flat" cmpd="sng" w="19050">
            <a:solidFill>
              <a:srgbClr val="FFFFFF"/>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800"/>
              <a:buFont typeface="Arial"/>
              <a:buNone/>
            </a:pPr>
            <a:r>
              <a:rPr b="1" lang="en-US" sz="1900">
                <a:solidFill>
                  <a:srgbClr val="666666"/>
                </a:solidFill>
                <a:latin typeface="Proxima Nova"/>
                <a:ea typeface="Proxima Nova"/>
                <a:cs typeface="Proxima Nova"/>
                <a:sym typeface="Proxima Nova"/>
              </a:rPr>
              <a:t>Delivery to Ethiopia </a:t>
            </a:r>
            <a:endParaRPr b="1" i="0" sz="1900" u="none" cap="none" strike="noStrike">
              <a:solidFill>
                <a:srgbClr val="666666"/>
              </a:solidFill>
              <a:latin typeface="Proxima Nova"/>
              <a:ea typeface="Proxima Nova"/>
              <a:cs typeface="Proxima Nova"/>
              <a:sym typeface="Proxima Nova"/>
            </a:endParaRPr>
          </a:p>
        </p:txBody>
      </p:sp>
      <p:sp>
        <p:nvSpPr>
          <p:cNvPr id="148" name="Google Shape;148;p21"/>
          <p:cNvSpPr/>
          <p:nvPr/>
        </p:nvSpPr>
        <p:spPr>
          <a:xfrm>
            <a:off x="2355125" y="4364900"/>
            <a:ext cx="6358500" cy="544500"/>
          </a:xfrm>
          <a:prstGeom prst="rect">
            <a:avLst/>
          </a:prstGeom>
          <a:solidFill>
            <a:srgbClr val="FFE599"/>
          </a:solidFill>
          <a:ln cap="flat" cmpd="sng" w="19050">
            <a:solidFill>
              <a:srgbClr val="FFFFFF"/>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1"/>
          <p:cNvSpPr/>
          <p:nvPr/>
        </p:nvSpPr>
        <p:spPr>
          <a:xfrm>
            <a:off x="4419575" y="3621675"/>
            <a:ext cx="4294800" cy="544500"/>
          </a:xfrm>
          <a:prstGeom prst="rect">
            <a:avLst/>
          </a:prstGeom>
          <a:solidFill>
            <a:srgbClr val="FFD966"/>
          </a:solidFill>
          <a:ln cap="flat" cmpd="sng" w="19050">
            <a:solidFill>
              <a:srgbClr val="FFFFFF"/>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1"/>
          <p:cNvSpPr/>
          <p:nvPr/>
        </p:nvSpPr>
        <p:spPr>
          <a:xfrm>
            <a:off x="6460550" y="2878450"/>
            <a:ext cx="2230200" cy="544500"/>
          </a:xfrm>
          <a:prstGeom prst="rect">
            <a:avLst/>
          </a:prstGeom>
          <a:solidFill>
            <a:srgbClr val="F1C232"/>
          </a:solidFill>
          <a:ln cap="flat" cmpd="sng" w="19050">
            <a:solidFill>
              <a:srgbClr val="FFFFFF"/>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